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  <p:sldMasterId id="2147483905" r:id="rId2"/>
  </p:sldMasterIdLst>
  <p:notesMasterIdLst>
    <p:notesMasterId r:id="rId38"/>
  </p:notesMasterIdLst>
  <p:sldIdLst>
    <p:sldId id="256" r:id="rId3"/>
    <p:sldId id="397" r:id="rId4"/>
    <p:sldId id="345" r:id="rId5"/>
    <p:sldId id="393" r:id="rId6"/>
    <p:sldId id="395" r:id="rId7"/>
    <p:sldId id="396" r:id="rId8"/>
    <p:sldId id="387" r:id="rId9"/>
    <p:sldId id="382" r:id="rId10"/>
    <p:sldId id="373" r:id="rId11"/>
    <p:sldId id="363" r:id="rId12"/>
    <p:sldId id="388" r:id="rId13"/>
    <p:sldId id="333" r:id="rId14"/>
    <p:sldId id="364" r:id="rId15"/>
    <p:sldId id="365" r:id="rId16"/>
    <p:sldId id="384" r:id="rId17"/>
    <p:sldId id="398" r:id="rId18"/>
    <p:sldId id="399" r:id="rId19"/>
    <p:sldId id="383" r:id="rId20"/>
    <p:sldId id="391" r:id="rId21"/>
    <p:sldId id="385" r:id="rId22"/>
    <p:sldId id="390" r:id="rId23"/>
    <p:sldId id="386" r:id="rId24"/>
    <p:sldId id="401" r:id="rId25"/>
    <p:sldId id="339" r:id="rId26"/>
    <p:sldId id="392" r:id="rId27"/>
    <p:sldId id="312" r:id="rId28"/>
    <p:sldId id="400" r:id="rId29"/>
    <p:sldId id="379" r:id="rId30"/>
    <p:sldId id="389" r:id="rId31"/>
    <p:sldId id="327" r:id="rId32"/>
    <p:sldId id="403" r:id="rId33"/>
    <p:sldId id="273" r:id="rId34"/>
    <p:sldId id="356" r:id="rId35"/>
    <p:sldId id="336" r:id="rId36"/>
    <p:sldId id="335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F1C203-EEF0-4579-AABC-0D2DF2AF1136}">
          <p14:sldIdLst>
            <p14:sldId id="256"/>
            <p14:sldId id="397"/>
            <p14:sldId id="345"/>
            <p14:sldId id="393"/>
            <p14:sldId id="395"/>
            <p14:sldId id="396"/>
            <p14:sldId id="387"/>
            <p14:sldId id="382"/>
            <p14:sldId id="373"/>
            <p14:sldId id="363"/>
            <p14:sldId id="388"/>
            <p14:sldId id="333"/>
            <p14:sldId id="364"/>
            <p14:sldId id="365"/>
            <p14:sldId id="384"/>
            <p14:sldId id="398"/>
            <p14:sldId id="399"/>
            <p14:sldId id="383"/>
            <p14:sldId id="391"/>
            <p14:sldId id="385"/>
            <p14:sldId id="390"/>
            <p14:sldId id="386"/>
            <p14:sldId id="401"/>
            <p14:sldId id="339"/>
            <p14:sldId id="392"/>
            <p14:sldId id="312"/>
            <p14:sldId id="400"/>
            <p14:sldId id="379"/>
            <p14:sldId id="389"/>
            <p14:sldId id="327"/>
            <p14:sldId id="403"/>
          </p14:sldIdLst>
        </p14:section>
        <p14:section name="Untitled Section" id="{4F3F7CF0-AC3E-4206-A52C-ABFAE395D60E}">
          <p14:sldIdLst>
            <p14:sldId id="273"/>
            <p14:sldId id="356"/>
            <p14:sldId id="336"/>
            <p14:sldId id="33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farber@telkomsa.net" initials="t" lastIdx="2" clrIdx="0">
    <p:extLst>
      <p:ext uri="{19B8F6BF-5375-455C-9EA6-DF929625EA0E}">
        <p15:presenceInfo xmlns:p15="http://schemas.microsoft.com/office/powerpoint/2012/main" userId="8b905c05579160a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0066"/>
    <a:srgbClr val="864A79"/>
    <a:srgbClr val="1A9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3987" autoAdjust="0"/>
  </p:normalViewPr>
  <p:slideViewPr>
    <p:cSldViewPr snapToGrid="0">
      <p:cViewPr varScale="1">
        <p:scale>
          <a:sx n="77" d="100"/>
          <a:sy n="77" d="100"/>
        </p:scale>
        <p:origin x="1142" y="72"/>
      </p:cViewPr>
      <p:guideLst/>
    </p:cSldViewPr>
  </p:slideViewPr>
  <p:outlineViewPr>
    <p:cViewPr>
      <p:scale>
        <a:sx n="33" d="100"/>
        <a:sy n="33" d="100"/>
      </p:scale>
      <p:origin x="0" y="-148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70"/>
    </p:cViewPr>
  </p:sorter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C6FDC-4408-4C09-9FA9-7913D639CBF4}" type="datetimeFigureOut">
              <a:rPr lang="en-ZA" smtClean="0"/>
              <a:t>2026/03/16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3FCF0-8785-431D-9B53-63703555445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76347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3FCF0-8785-431D-9B53-637035554456}" type="slidenum">
              <a:rPr lang="en-ZA" smtClean="0"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87748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3FCF0-8785-431D-9B53-637035554456}" type="slidenum">
              <a:rPr lang="en-ZA" smtClean="0"/>
              <a:t>22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73365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D80E-FBCF-443B-B09D-0B3348ADF5ED}" type="datetimeFigureOut">
              <a:rPr lang="en-ZA" smtClean="0"/>
              <a:t>2026/03/16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2DDF-3E39-4838-8A35-003B60F76184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9971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D80E-FBCF-443B-B09D-0B3348ADF5ED}" type="datetimeFigureOut">
              <a:rPr lang="en-ZA" smtClean="0"/>
              <a:t>2026/03/16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2DDF-3E39-4838-8A35-003B60F76184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930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D80E-FBCF-443B-B09D-0B3348ADF5ED}" type="datetimeFigureOut">
              <a:rPr lang="en-ZA" smtClean="0"/>
              <a:t>2026/03/16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2DDF-3E39-4838-8A35-003B60F76184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79903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222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326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848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187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93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426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209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80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D80E-FBCF-443B-B09D-0B3348ADF5ED}" type="datetimeFigureOut">
              <a:rPr lang="en-ZA" smtClean="0"/>
              <a:t>2026/03/16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2DDF-3E39-4838-8A35-003B60F76184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62978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035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877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175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D80E-FBCF-443B-B09D-0B3348ADF5ED}" type="datetimeFigureOut">
              <a:rPr lang="en-ZA" smtClean="0"/>
              <a:t>2026/03/16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2DDF-3E39-4838-8A35-003B60F76184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9213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D80E-FBCF-443B-B09D-0B3348ADF5ED}" type="datetimeFigureOut">
              <a:rPr lang="en-ZA" smtClean="0"/>
              <a:t>2026/03/16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2DDF-3E39-4838-8A35-003B60F76184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0626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D80E-FBCF-443B-B09D-0B3348ADF5ED}" type="datetimeFigureOut">
              <a:rPr lang="en-ZA" smtClean="0"/>
              <a:t>2026/03/16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2DDF-3E39-4838-8A35-003B60F76184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7624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D80E-FBCF-443B-B09D-0B3348ADF5ED}" type="datetimeFigureOut">
              <a:rPr lang="en-ZA" smtClean="0"/>
              <a:t>2026/03/16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2DDF-3E39-4838-8A35-003B60F76184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4973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D80E-FBCF-443B-B09D-0B3348ADF5ED}" type="datetimeFigureOut">
              <a:rPr lang="en-ZA" smtClean="0"/>
              <a:t>2026/03/16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2DDF-3E39-4838-8A35-003B60F76184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17013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D80E-FBCF-443B-B09D-0B3348ADF5ED}" type="datetimeFigureOut">
              <a:rPr lang="en-ZA" smtClean="0"/>
              <a:t>2026/03/16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2DDF-3E39-4838-8A35-003B60F76184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5660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D80E-FBCF-443B-B09D-0B3348ADF5ED}" type="datetimeFigureOut">
              <a:rPr lang="en-ZA" smtClean="0"/>
              <a:t>2026/03/16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82DDF-3E39-4838-8A35-003B60F76184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4746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ED80E-FBCF-443B-B09D-0B3348ADF5ED}" type="datetimeFigureOut">
              <a:rPr lang="en-ZA" smtClean="0"/>
              <a:t>2026/03/16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82DDF-3E39-4838-8A35-003B60F76184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2008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68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C23C8A-8DFA-425C-9CD4-874658A18D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>
            <a:normAutofit fontScale="90000"/>
          </a:bodyPr>
          <a:lstStyle/>
          <a:p>
            <a:br>
              <a:rPr lang="en-ZA" dirty="0"/>
            </a:br>
            <a:br>
              <a:rPr lang="en-ZA" dirty="0"/>
            </a:br>
            <a:br>
              <a:rPr lang="en-ZA" dirty="0"/>
            </a:br>
            <a:r>
              <a:rPr lang="en-ZA" dirty="0"/>
              <a:t>  </a:t>
            </a:r>
            <a:br>
              <a:rPr lang="en-ZA" dirty="0"/>
            </a:br>
            <a:br>
              <a:rPr lang="en-ZA" dirty="0"/>
            </a:br>
            <a:br>
              <a:rPr lang="en-ZA" dirty="0"/>
            </a:br>
            <a:r>
              <a:rPr lang="en-ZA" dirty="0"/>
              <a:t> </a:t>
            </a:r>
            <a:br>
              <a:rPr lang="en-ZA" dirty="0"/>
            </a:br>
            <a:br>
              <a:rPr lang="en-ZA" dirty="0"/>
            </a:br>
            <a:br>
              <a:rPr lang="en-ZA" dirty="0"/>
            </a:br>
            <a:r>
              <a:rPr lang="en-ZA" sz="3600" dirty="0"/>
              <a:t>Understanding Jewish Trauma: The Therapist’s role in Bearing Witness and Building Resilience – Dr Tracey Farber </a:t>
            </a:r>
            <a:r>
              <a:rPr lang="en-ZA" sz="2200" dirty="0"/>
              <a:t>Clinical Psychologist</a:t>
            </a:r>
            <a:br>
              <a:rPr lang="en-ZA" dirty="0"/>
            </a:br>
            <a:br>
              <a:rPr lang="en-ZA" dirty="0"/>
            </a:br>
            <a:br>
              <a:rPr lang="en-ZA" dirty="0"/>
            </a:br>
            <a:br>
              <a:rPr lang="en-ZA" dirty="0"/>
            </a:br>
            <a:br>
              <a:rPr lang="en-ZA" dirty="0"/>
            </a:br>
            <a:br>
              <a:rPr lang="en-ZA" dirty="0"/>
            </a:br>
            <a:br>
              <a:rPr lang="en-ZA" dirty="0"/>
            </a:br>
            <a:br>
              <a:rPr lang="en-ZA" dirty="0"/>
            </a:br>
            <a:br>
              <a:rPr lang="en-ZA" dirty="0"/>
            </a:br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E66BE4-2EDC-21E9-1DC3-9EE19662A0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10972800" cy="4525963"/>
          </a:xfrm>
        </p:spPr>
        <p:txBody>
          <a:bodyPr/>
          <a:lstStyle/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6D3239-7105-62D7-16E3-A19E6166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153" y="1769294"/>
            <a:ext cx="3264000" cy="48960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436622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rik Erikson's Stages of Psychosocial Development - The ...">
            <a:extLst>
              <a:ext uri="{FF2B5EF4-FFF2-40B4-BE49-F238E27FC236}">
                <a16:creationId xmlns:a16="http://schemas.microsoft.com/office/drawing/2014/main" id="{06DD8663-95D7-A0D4-9250-29E98AA0A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514350"/>
            <a:ext cx="75438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787F6B-F0C5-C3B2-6EF2-1288A0DBE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582" y="365125"/>
            <a:ext cx="10469217" cy="300797"/>
          </a:xfrm>
        </p:spPr>
        <p:txBody>
          <a:bodyPr>
            <a:noAutofit/>
          </a:bodyPr>
          <a:lstStyle/>
          <a:p>
            <a:r>
              <a:rPr lang="en-ZA" sz="1600" b="1" dirty="0"/>
              <a:t>DEVELOPMENTAL DISRUPTION / RUPTURE FROM TRAUMA</a:t>
            </a:r>
          </a:p>
        </p:txBody>
      </p:sp>
    </p:spTree>
    <p:extLst>
      <p:ext uri="{BB962C8B-B14F-4D97-AF65-F5344CB8AC3E}">
        <p14:creationId xmlns:p14="http://schemas.microsoft.com/office/powerpoint/2010/main" val="186009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0A589-F95D-45E3-E00B-9711CF1A0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Shattered defences: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2D91A-A5D6-4B5E-FB27-01699E421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/>
              <a:t>Anxious all the time</a:t>
            </a:r>
          </a:p>
          <a:p>
            <a:r>
              <a:rPr lang="en-ZA" dirty="0"/>
              <a:t>Fear catastrophe</a:t>
            </a:r>
          </a:p>
          <a:p>
            <a:r>
              <a:rPr lang="en-ZA" dirty="0"/>
              <a:t>Regressed</a:t>
            </a:r>
          </a:p>
          <a:p>
            <a:r>
              <a:rPr lang="en-ZA" dirty="0"/>
              <a:t>Struggling to function </a:t>
            </a:r>
          </a:p>
          <a:p>
            <a:r>
              <a:rPr lang="en-ZA" dirty="0"/>
              <a:t>Dissociation – disconnection between though and feeling</a:t>
            </a:r>
          </a:p>
          <a:p>
            <a:r>
              <a:rPr lang="en-ZA" dirty="0"/>
              <a:t>Cries a lot</a:t>
            </a:r>
          </a:p>
          <a:p>
            <a:r>
              <a:rPr lang="en-ZA" dirty="0"/>
              <a:t>All defences get shattered, including self esteem and issues related to pre-trauma struggles</a:t>
            </a:r>
          </a:p>
          <a:p>
            <a:r>
              <a:rPr lang="en-ZA" dirty="0"/>
              <a:t>People feel like they are “crazy” -  loss of previous self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1734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731B8-839B-4F49-86FC-8EE92BB529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414338"/>
            <a:ext cx="10515600" cy="1325562"/>
          </a:xfrm>
        </p:spPr>
        <p:txBody>
          <a:bodyPr>
            <a:normAutofit/>
          </a:bodyPr>
          <a:lstStyle/>
          <a:p>
            <a:r>
              <a:rPr lang="en-ZA" sz="3600" dirty="0"/>
              <a:t>Psychological defences are like gates. These “gates” help us to keep our feelings/thoughts in control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EB2EE-C9AD-425F-969E-126FB67DEE4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681163"/>
            <a:ext cx="5157788" cy="823912"/>
          </a:xfrm>
        </p:spPr>
        <p:txBody>
          <a:bodyPr>
            <a:normAutofit lnSpcReduction="10000"/>
          </a:bodyPr>
          <a:lstStyle/>
          <a:p>
            <a:r>
              <a:rPr lang="en-ZA" dirty="0"/>
              <a:t>Often trauma breaks our defences/ “gates”: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2EC83C-F33D-44A1-90DC-2F6E7327D10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008813" y="1681163"/>
            <a:ext cx="5183187" cy="823912"/>
          </a:xfrm>
        </p:spPr>
        <p:txBody>
          <a:bodyPr/>
          <a:lstStyle/>
          <a:p>
            <a:r>
              <a:rPr lang="en-ZA" dirty="0"/>
              <a:t>Broken Defences:</a:t>
            </a:r>
          </a:p>
        </p:txBody>
      </p:sp>
      <p:pic>
        <p:nvPicPr>
          <p:cNvPr id="2050" name="Picture 2" descr="This Free Icons Png Design Of Iron Fence With Broken - Broken Gates Png ,  Free Transparent Clipart - ClipartKey">
            <a:extLst>
              <a:ext uri="{FF2B5EF4-FFF2-40B4-BE49-F238E27FC236}">
                <a16:creationId xmlns:a16="http://schemas.microsoft.com/office/drawing/2014/main" id="{0EAECCE1-674B-4E67-B861-09531730DC9C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019" y="3771900"/>
            <a:ext cx="5962650" cy="17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142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75D4AA-9C8F-5DA2-FD02-03F6923287E7}"/>
              </a:ext>
            </a:extLst>
          </p:cNvPr>
          <p:cNvSpPr txBox="1"/>
          <p:nvPr/>
        </p:nvSpPr>
        <p:spPr>
          <a:xfrm>
            <a:off x="2545080" y="1356360"/>
            <a:ext cx="660140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0" i="0" dirty="0">
                <a:solidFill>
                  <a:srgbClr val="31333A"/>
                </a:solidFill>
                <a:effectLst/>
                <a:latin typeface="+mj-lt"/>
              </a:rPr>
              <a:t>Shattered Assumptions theory posits a breakdown </a:t>
            </a:r>
            <a:r>
              <a:rPr lang="en-GB" sz="2400" b="0" i="0" dirty="0">
                <a:solidFill>
                  <a:srgbClr val="31333A"/>
                </a:solidFill>
                <a:effectLst/>
                <a:latin typeface="Montserrat" panose="00000500000000000000" pitchFamily="2" charset="0"/>
              </a:rPr>
              <a:t>of positive assumptions about the self and the world; those assumptions that provide us with a sense of relative invulnerability</a:t>
            </a:r>
          </a:p>
          <a:p>
            <a:r>
              <a:rPr lang="en-GB" sz="2400" dirty="0">
                <a:solidFill>
                  <a:srgbClr val="31333A"/>
                </a:solidFill>
                <a:latin typeface="Montserrat" panose="00000500000000000000" pitchFamily="2" charset="0"/>
              </a:rPr>
              <a:t>Janoff - Bulman, 1992</a:t>
            </a:r>
          </a:p>
          <a:p>
            <a:r>
              <a:rPr lang="en-GB" sz="2400" dirty="0">
                <a:solidFill>
                  <a:srgbClr val="31333A"/>
                </a:solidFill>
                <a:latin typeface="Montserrat" panose="00000500000000000000" pitchFamily="2" charset="0"/>
              </a:rPr>
              <a:t>Assumptions: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31333A"/>
                </a:solidFill>
                <a:latin typeface="Montserrat" panose="00000500000000000000" pitchFamily="2" charset="0"/>
              </a:rPr>
              <a:t>The world is benevolent/ kind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31333A"/>
                </a:solidFill>
                <a:latin typeface="Montserrat" panose="00000500000000000000" pitchFamily="2" charset="0"/>
              </a:rPr>
              <a:t>The world is meaningful or fair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31333A"/>
                </a:solidFill>
                <a:latin typeface="Montserrat" panose="00000500000000000000" pitchFamily="2" charset="0"/>
              </a:rPr>
              <a:t>The self is worthy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3593035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39F7E2-023A-1B36-99D6-215250903AE5}"/>
              </a:ext>
            </a:extLst>
          </p:cNvPr>
          <p:cNvSpPr txBox="1"/>
          <p:nvPr/>
        </p:nvSpPr>
        <p:spPr>
          <a:xfrm>
            <a:off x="685800" y="1188720"/>
            <a:ext cx="846068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dirty="0">
                <a:solidFill>
                  <a:srgbClr val="474747"/>
                </a:solidFill>
                <a:effectLst/>
              </a:rPr>
              <a:t>Dr</a:t>
            </a:r>
            <a:r>
              <a:rPr lang="en-GB" sz="2800" dirty="0">
                <a:solidFill>
                  <a:srgbClr val="474747"/>
                </a:solidFill>
              </a:rPr>
              <a:t> </a:t>
            </a:r>
            <a:r>
              <a:rPr lang="en-GB" sz="2800" b="0" i="0" dirty="0">
                <a:solidFill>
                  <a:srgbClr val="474747"/>
                </a:solidFill>
                <a:effectLst/>
              </a:rPr>
              <a:t>Judith Lewis Herman's premise is that </a:t>
            </a:r>
            <a:r>
              <a:rPr lang="en-GB" sz="2800" b="0" i="0" dirty="0">
                <a:solidFill>
                  <a:srgbClr val="040C28"/>
                </a:solidFill>
                <a:effectLst/>
              </a:rPr>
              <a:t>trauma catastrophically shatters our sense of connectedness to self and other</a:t>
            </a:r>
            <a:r>
              <a:rPr lang="en-GB" sz="2800" b="0" i="0" dirty="0">
                <a:solidFill>
                  <a:srgbClr val="474747"/>
                </a:solidFill>
                <a:effectLst/>
              </a:rPr>
              <a:t>, and her model aspires to help people gradually, gently reestablish those connections. Trauma and Recovery ( 1992).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499668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35833-FC28-C590-E6F4-476E86178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Bearing Witness to</a:t>
            </a:r>
            <a:br>
              <a:rPr lang="en-ZA" dirty="0"/>
            </a:br>
            <a:endParaRPr lang="en-Z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030C7B-15C4-B490-322C-D878F7D29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Grief – the loss of the self and the loss of the other</a:t>
            </a:r>
          </a:p>
          <a:p>
            <a:r>
              <a:rPr lang="en-ZA" dirty="0"/>
              <a:t>Guilt and shame – survivor guilt</a:t>
            </a:r>
          </a:p>
          <a:p>
            <a:r>
              <a:rPr lang="en-ZA" dirty="0"/>
              <a:t>Horror </a:t>
            </a:r>
          </a:p>
          <a:p>
            <a:r>
              <a:rPr lang="en-ZA" dirty="0"/>
              <a:t>Helplessness</a:t>
            </a:r>
          </a:p>
          <a:p>
            <a:r>
              <a:rPr lang="en-ZA" dirty="0"/>
              <a:t>Existential aloneness</a:t>
            </a:r>
          </a:p>
          <a:p>
            <a:r>
              <a:rPr lang="en-ZA" dirty="0"/>
              <a:t>Rage</a:t>
            </a:r>
          </a:p>
          <a:p>
            <a:r>
              <a:rPr lang="en-ZA" dirty="0"/>
              <a:t>Spiritual rupture</a:t>
            </a:r>
          </a:p>
        </p:txBody>
      </p:sp>
    </p:spTree>
    <p:extLst>
      <p:ext uri="{BB962C8B-B14F-4D97-AF65-F5344CB8AC3E}">
        <p14:creationId xmlns:p14="http://schemas.microsoft.com/office/powerpoint/2010/main" val="3303089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27974-E1C4-9E46-C0B6-924F6669B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Trauma Trilogy of Catastrophic Grief, Anger and Survivor Guilt </a:t>
            </a:r>
            <a:r>
              <a:rPr lang="en-ZA" sz="2700" dirty="0"/>
              <a:t>( Farber, Smith &amp; Eagle 2021)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3BC83-639A-EA10-CFB7-23DB9A412E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dirty="0"/>
              <a:t>Emotional Themes: </a:t>
            </a:r>
          </a:p>
          <a:p>
            <a:pPr marL="0" indent="0">
              <a:buNone/>
            </a:pPr>
            <a:r>
              <a:rPr lang="en-GB" dirty="0"/>
              <a:t>Catastrophic grief – overwhelming grief caused by massive, traumatic loss.</a:t>
            </a:r>
          </a:p>
          <a:p>
            <a:pPr marL="0" indent="0">
              <a:buNone/>
            </a:pPr>
            <a:r>
              <a:rPr lang="en-GB" dirty="0"/>
              <a:t>Survivor guilt – guilt about having lived while others died.</a:t>
            </a:r>
          </a:p>
          <a:p>
            <a:pPr marL="0" indent="0">
              <a:buNone/>
            </a:pPr>
            <a:r>
              <a:rPr lang="en-GB" dirty="0"/>
              <a:t>Anger – rage toward perpetrators, bystanders, or the injustice of the event.</a:t>
            </a:r>
            <a:endParaRPr lang="en-Z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8EAB96-D16E-666B-FE06-1FC38EFEDB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ZA" dirty="0"/>
          </a:p>
          <a:p>
            <a:r>
              <a:rPr lang="en-ZA" dirty="0"/>
              <a:t>These three emotional experiences are often linked together.</a:t>
            </a:r>
          </a:p>
          <a:p>
            <a:r>
              <a:rPr lang="en-ZA" dirty="0"/>
              <a:t>Often survival guilt and anger are ways of avoiding profound grief</a:t>
            </a:r>
          </a:p>
          <a:p>
            <a:r>
              <a:rPr lang="en-ZA" dirty="0"/>
              <a:t>Survivor guilt is often very destructive – the person feels unworthy of living/enjoying life.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32371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98862-0D6A-696A-CB3C-9C9DA3928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Spiritual Rupture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DBF22-292B-4DA6-BA6F-B0C8C01222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dirty="0"/>
              <a:t>Individuals vary in their sense of “ shattered faith”</a:t>
            </a:r>
          </a:p>
          <a:p>
            <a:r>
              <a:rPr lang="en-ZA" dirty="0"/>
              <a:t>For some faith is reinforced</a:t>
            </a:r>
          </a:p>
          <a:p>
            <a:r>
              <a:rPr lang="en-ZA" dirty="0"/>
              <a:t>For others faith is lost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39032E-82B6-778C-2947-507D012B33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ZA" dirty="0"/>
              <a:t>Juni (2015): </a:t>
            </a:r>
          </a:p>
          <a:p>
            <a:r>
              <a:rPr lang="en-ZA" dirty="0"/>
              <a:t>Role of the therapist is to support the survivor and not try to convince them one way or the other. </a:t>
            </a:r>
          </a:p>
          <a:p>
            <a:r>
              <a:rPr lang="en-ZA" dirty="0"/>
              <a:t>When faith is shattered there is an extreme sense of existential aloneness and sometimes fear and shame. There is a great need for emotional support</a:t>
            </a:r>
          </a:p>
        </p:txBody>
      </p:sp>
    </p:spTree>
    <p:extLst>
      <p:ext uri="{BB962C8B-B14F-4D97-AF65-F5344CB8AC3E}">
        <p14:creationId xmlns:p14="http://schemas.microsoft.com/office/powerpoint/2010/main" val="1138637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56F04-57BF-B7F8-6834-1BF85ED5D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Bearing Witness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03C3A-655F-4B8A-9F98-4C14257DC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Dori Laub, ( 1992/2005) psychoanalyst, psychiatrist Holocaust survivor says that the story comes alive and is experienced when the survivor tells the listener</a:t>
            </a:r>
          </a:p>
          <a:p>
            <a:r>
              <a:rPr lang="en-ZA" dirty="0"/>
              <a:t>For Laub there is a healing process in telling the story to an emotionally present listener</a:t>
            </a:r>
          </a:p>
          <a:p>
            <a:r>
              <a:rPr lang="en-ZA" dirty="0"/>
              <a:t>The listener ( witness) is in an co- creative process with the survivor and in hearing the story the therapist becomes the witness 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47228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E0CF3-CE1E-09C5-DB83-BF5A199FDC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4339" y="1659836"/>
            <a:ext cx="11267661" cy="3194740"/>
          </a:xfrm>
        </p:spPr>
        <p:txBody>
          <a:bodyPr>
            <a:normAutofit fontScale="90000"/>
          </a:bodyPr>
          <a:lstStyle/>
          <a:p>
            <a:r>
              <a:rPr lang="en-ZA" sz="3200" dirty="0"/>
              <a:t>Laub ( 1992) says that survivors often remain haunted with traumatic memories that have no closure.</a:t>
            </a:r>
            <a:br>
              <a:rPr lang="en-ZA" sz="3200" dirty="0"/>
            </a:br>
            <a:br>
              <a:rPr lang="en-ZA" sz="3200" dirty="0"/>
            </a:br>
            <a:r>
              <a:rPr lang="en-ZA" sz="3200" dirty="0"/>
              <a:t>He said that despite outward success, survivors were had a  “fragility, a woundedness that defies all healing” ( p.72)</a:t>
            </a:r>
            <a:br>
              <a:rPr lang="en-ZA" sz="3200" dirty="0"/>
            </a:br>
            <a:br>
              <a:rPr lang="en-ZA" sz="3200" dirty="0"/>
            </a:br>
            <a:r>
              <a:rPr lang="en-ZA" sz="3200" dirty="0"/>
              <a:t>Bearing witness to the trauma – gives the survivor an opportunity to face loss and mourning.</a:t>
            </a:r>
            <a:br>
              <a:rPr lang="en-ZA" sz="3200" dirty="0"/>
            </a:br>
            <a:br>
              <a:rPr lang="en-ZA" sz="3200" dirty="0"/>
            </a:b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242617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19C3C-3CFD-7964-3DEB-CE6D1E4C3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Jewish Trauma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0CAF4-A25B-1E3D-802E-E1047002F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Time 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576A7E-C91F-C260-63A4-5316840663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ZA" dirty="0"/>
              <a:t>The Holocaust (1939 – 1944)</a:t>
            </a:r>
          </a:p>
          <a:p>
            <a:r>
              <a:rPr lang="en-ZA" dirty="0"/>
              <a:t>Wars in Israel </a:t>
            </a:r>
          </a:p>
          <a:p>
            <a:r>
              <a:rPr lang="en-ZA" dirty="0"/>
              <a:t>7 October 2023 - 1200 killed 250 hostages taken</a:t>
            </a:r>
          </a:p>
          <a:p>
            <a:r>
              <a:rPr lang="en-ZA" dirty="0"/>
              <a:t>2 year war in Israel</a:t>
            </a:r>
          </a:p>
          <a:p>
            <a:r>
              <a:rPr lang="en-ZA" dirty="0"/>
              <a:t>Bondi Beach terror attack  (14/12/2025)</a:t>
            </a:r>
          </a:p>
          <a:p>
            <a:r>
              <a:rPr lang="en-ZA" dirty="0"/>
              <a:t>Operation “Roaring Lion” (2026)</a:t>
            </a:r>
          </a:p>
          <a:p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86C401-E5A5-75DA-FCA3-F65B1EF964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ZA" dirty="0"/>
              <a:t>Common Themes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32B565-A3B8-AF20-11F6-C78A06FFE97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ZA" dirty="0"/>
              <a:t>Jews are killed “ Kiddush Hashem”</a:t>
            </a:r>
          </a:p>
          <a:p>
            <a:r>
              <a:rPr lang="en-ZA" dirty="0"/>
              <a:t>Terror</a:t>
            </a:r>
          </a:p>
          <a:p>
            <a:r>
              <a:rPr lang="en-ZA" dirty="0"/>
              <a:t>Jew are dehumanized</a:t>
            </a:r>
          </a:p>
          <a:p>
            <a:r>
              <a:rPr lang="en-ZA" dirty="0"/>
              <a:t>Traumatic Bereavement</a:t>
            </a:r>
          </a:p>
          <a:p>
            <a:r>
              <a:rPr lang="en-ZA" dirty="0"/>
              <a:t>Long term traumatic stress symptoms</a:t>
            </a:r>
          </a:p>
          <a:p>
            <a:r>
              <a:rPr lang="en-ZA" dirty="0"/>
              <a:t>Tigger or re- triggering</a:t>
            </a:r>
          </a:p>
          <a:p>
            <a:r>
              <a:rPr lang="en-ZA" dirty="0"/>
              <a:t>Transgenerational trauma </a:t>
            </a:r>
          </a:p>
          <a:p>
            <a:r>
              <a:rPr lang="en-ZA" dirty="0"/>
              <a:t>Spiritual crisis for many traumatized people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96308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390E4-3265-168D-7237-628BF1F22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Existential Aloneness - Zahavah Solomon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758B9-5A2C-751F-4FA9-0EA04872D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“ No one can fully know, share or enter my traumatic experience”</a:t>
            </a:r>
          </a:p>
          <a:p>
            <a:r>
              <a:rPr lang="en-ZA" dirty="0"/>
              <a:t>A person can be surrounded by others and still feel alone</a:t>
            </a:r>
          </a:p>
          <a:p>
            <a:r>
              <a:rPr lang="en-ZA" dirty="0"/>
              <a:t>Trauma creates an experience that cannot be fully shared</a:t>
            </a:r>
          </a:p>
          <a:p>
            <a:r>
              <a:rPr lang="en-ZA" dirty="0"/>
              <a:t>This produces a feeling of being a sole bearer of unbearable knowledge</a:t>
            </a:r>
          </a:p>
        </p:txBody>
      </p:sp>
    </p:spTree>
    <p:extLst>
      <p:ext uri="{BB962C8B-B14F-4D97-AF65-F5344CB8AC3E}">
        <p14:creationId xmlns:p14="http://schemas.microsoft.com/office/powerpoint/2010/main" val="4216078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39A2A9-5507-1B8E-8927-F28BA8849F23}"/>
              </a:ext>
            </a:extLst>
          </p:cNvPr>
          <p:cNvSpPr txBox="1"/>
          <p:nvPr/>
        </p:nvSpPr>
        <p:spPr>
          <a:xfrm>
            <a:off x="248478" y="1958009"/>
            <a:ext cx="889800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3200" dirty="0"/>
              <a:t>Dr Ofra Eshel ( 2013) calls  “withness” ( being a witness and being with) being emotionally present in the patient’s experiential world. The therapist’s compassionate presence creates a shared experience that allows traumatic states to be endured and transformed.</a:t>
            </a:r>
          </a:p>
        </p:txBody>
      </p:sp>
    </p:spTree>
    <p:extLst>
      <p:ext uri="{BB962C8B-B14F-4D97-AF65-F5344CB8AC3E}">
        <p14:creationId xmlns:p14="http://schemas.microsoft.com/office/powerpoint/2010/main" val="2623354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C91CD-EB07-CB83-B0A6-522012B4A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Three  perspectives on bearing witness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7B87F-8B5F-D011-30DC-944818A3E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Laub : Tell me what happened</a:t>
            </a:r>
          </a:p>
          <a:p>
            <a:endParaRPr lang="en-ZA" dirty="0"/>
          </a:p>
          <a:p>
            <a:r>
              <a:rPr lang="en-ZA" dirty="0"/>
              <a:t>Solomon: I can hear you feel very alone as if no one  can understand</a:t>
            </a:r>
          </a:p>
          <a:p>
            <a:endParaRPr lang="en-ZA" dirty="0"/>
          </a:p>
          <a:p>
            <a:r>
              <a:rPr lang="en-ZA" dirty="0"/>
              <a:t>Eshel  I will stay with you anyway</a:t>
            </a:r>
          </a:p>
        </p:txBody>
      </p:sp>
    </p:spTree>
    <p:extLst>
      <p:ext uri="{BB962C8B-B14F-4D97-AF65-F5344CB8AC3E}">
        <p14:creationId xmlns:p14="http://schemas.microsoft.com/office/powerpoint/2010/main" val="780019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B8FC7-593A-F804-B59F-61D226BA5A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09738"/>
            <a:ext cx="10515600" cy="2852737"/>
          </a:xfrm>
        </p:spPr>
        <p:txBody>
          <a:bodyPr>
            <a:normAutofit/>
          </a:bodyPr>
          <a:lstStyle/>
          <a:p>
            <a:r>
              <a:rPr lang="en-ZA" sz="3200" dirty="0"/>
              <a:t>As well as witnessing – consequences need to be pointed out clients reenacting trauma</a:t>
            </a:r>
            <a:br>
              <a:rPr lang="en-ZA" sz="3200" dirty="0"/>
            </a:br>
            <a:br>
              <a:rPr lang="en-ZA" sz="3200" dirty="0"/>
            </a:br>
            <a:br>
              <a:rPr lang="en-ZA" sz="3200" dirty="0"/>
            </a:br>
            <a:r>
              <a:rPr lang="en-ZA" sz="3200" dirty="0"/>
              <a:t>Interpretations need to be carefully timed with respect for the clients shattered defences </a:t>
            </a:r>
          </a:p>
        </p:txBody>
      </p:sp>
    </p:spTree>
    <p:extLst>
      <p:ext uri="{BB962C8B-B14F-4D97-AF65-F5344CB8AC3E}">
        <p14:creationId xmlns:p14="http://schemas.microsoft.com/office/powerpoint/2010/main" val="2768356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8A32A-7769-C062-92DF-CD16494906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09738"/>
            <a:ext cx="10515600" cy="2852737"/>
          </a:xfrm>
        </p:spPr>
        <p:txBody>
          <a:bodyPr/>
          <a:lstStyle/>
          <a:p>
            <a:r>
              <a:rPr lang="en-ZA" dirty="0"/>
              <a:t>                    Empathy builds resilience</a:t>
            </a:r>
          </a:p>
        </p:txBody>
      </p:sp>
      <p:pic>
        <p:nvPicPr>
          <p:cNvPr id="1026" name="Picture 2" descr="The Good, Bad And Ugly Of Empathy">
            <a:extLst>
              <a:ext uri="{FF2B5EF4-FFF2-40B4-BE49-F238E27FC236}">
                <a16:creationId xmlns:a16="http://schemas.microsoft.com/office/drawing/2014/main" id="{E8A11F5D-393F-3D8C-7BAA-68375D775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763" y="192835"/>
            <a:ext cx="3184720" cy="22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456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074E2-1135-B72C-E3E7-11B4ED6057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09738"/>
            <a:ext cx="10515600" cy="2852737"/>
          </a:xfrm>
        </p:spPr>
        <p:txBody>
          <a:bodyPr>
            <a:normAutofit/>
          </a:bodyPr>
          <a:lstStyle/>
          <a:p>
            <a:r>
              <a:rPr lang="en-ZA" sz="3200" dirty="0"/>
              <a:t>Empathy and feeling heard may in some way lessen survivors sense of hopelessness and despair.</a:t>
            </a:r>
            <a:br>
              <a:rPr lang="en-ZA" sz="3200" dirty="0"/>
            </a:br>
            <a:br>
              <a:rPr lang="en-ZA" sz="3200" dirty="0"/>
            </a:br>
            <a:r>
              <a:rPr lang="en-ZA" sz="3200" dirty="0"/>
              <a:t>Krell (2013)child survivor and psychiatrist explains “ No survivor truly expects to be understood. Our need is to be heard”</a:t>
            </a:r>
          </a:p>
        </p:txBody>
      </p:sp>
    </p:spTree>
    <p:extLst>
      <p:ext uri="{BB962C8B-B14F-4D97-AF65-F5344CB8AC3E}">
        <p14:creationId xmlns:p14="http://schemas.microsoft.com/office/powerpoint/2010/main" val="2676082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26D604-7E2D-45AC-8805-DA5D5160D6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1020" y="365125"/>
            <a:ext cx="11650980" cy="3856355"/>
          </a:xfrm>
        </p:spPr>
        <p:txBody>
          <a:bodyPr>
            <a:normAutofit/>
          </a:bodyPr>
          <a:lstStyle/>
          <a:p>
            <a:r>
              <a:rPr kumimoji="0" lang="en-ZA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Psychotherapy offers a safe space to explore and express feelings. This helps us to understand  painful  feelings and inner conflict – feeling deeply understood builds resilience. The therapist must recognise the client’s strengths – this builds mastery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3300589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1082-B7A1-B32E-9B4F-D59FA0050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Building 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3E071-1D9D-BAA3-E006-9493436E3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/>
              <a:t>Walking forward in the face of trauma</a:t>
            </a:r>
          </a:p>
          <a:p>
            <a:pPr marL="0" indent="0">
              <a:buNone/>
            </a:pPr>
            <a:r>
              <a:rPr lang="en-ZA" dirty="0"/>
              <a:t>Finding sparks of hope in the darkness</a:t>
            </a:r>
          </a:p>
          <a:p>
            <a:pPr marL="0" indent="0">
              <a:buNone/>
            </a:pPr>
            <a:r>
              <a:rPr lang="en-ZA" dirty="0"/>
              <a:t>A long road of processing trauma and grief</a:t>
            </a:r>
          </a:p>
          <a:p>
            <a:pPr marL="0" indent="0">
              <a:buNone/>
            </a:pPr>
            <a:r>
              <a:rPr lang="en-ZA" dirty="0"/>
              <a:t>Walking with unbearable grief and trauma -  and in </a:t>
            </a:r>
            <a:r>
              <a:rPr lang="en-ZA" b="1" dirty="0"/>
              <a:t>parallel </a:t>
            </a:r>
            <a:r>
              <a:rPr lang="en-ZA" dirty="0"/>
              <a:t> finding meaning, giving and receiving love and glimmers  of joy</a:t>
            </a:r>
          </a:p>
          <a:p>
            <a:pPr marL="0" indent="0">
              <a:buNone/>
            </a:pPr>
            <a:r>
              <a:rPr lang="en-ZA" dirty="0"/>
              <a:t>Post Traumatic Integration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81122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C8E87-59A6-5756-D63A-FCE74CF8E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WITS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03DF0-54CB-E7FD-FDA8-F8D4C728B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ZA" dirty="0"/>
          </a:p>
          <a:p>
            <a:r>
              <a:rPr lang="en-ZA" dirty="0"/>
              <a:t>Tell the Story</a:t>
            </a:r>
          </a:p>
          <a:p>
            <a:r>
              <a:rPr lang="en-ZA" dirty="0"/>
              <a:t>Normalise feelings</a:t>
            </a:r>
          </a:p>
          <a:p>
            <a:r>
              <a:rPr lang="en-ZA" dirty="0"/>
              <a:t>Reframe Guilt</a:t>
            </a:r>
          </a:p>
          <a:p>
            <a:r>
              <a:rPr lang="en-ZA" dirty="0"/>
              <a:t>Encourage mastery</a:t>
            </a:r>
          </a:p>
          <a:p>
            <a:r>
              <a:rPr lang="en-ZA" dirty="0"/>
              <a:t>Meaning </a:t>
            </a:r>
          </a:p>
        </p:txBody>
      </p:sp>
    </p:spTree>
    <p:extLst>
      <p:ext uri="{BB962C8B-B14F-4D97-AF65-F5344CB8AC3E}">
        <p14:creationId xmlns:p14="http://schemas.microsoft.com/office/powerpoint/2010/main" val="3020292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91F5B0-5A11-FB22-A56A-570133307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Traumatic Countertransference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ABC86-FCF8-C358-9206-F81B2E554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The therapist needs to be witnessed</a:t>
            </a:r>
          </a:p>
          <a:p>
            <a:r>
              <a:rPr lang="en-ZA" dirty="0"/>
              <a:t>Therapist needs to be seen and heard</a:t>
            </a:r>
          </a:p>
          <a:p>
            <a:r>
              <a:rPr lang="en-ZA" dirty="0"/>
              <a:t>Therapists can experience existential aloneness from trauma work</a:t>
            </a:r>
          </a:p>
          <a:p>
            <a:r>
              <a:rPr lang="en-ZA" dirty="0"/>
              <a:t>Connect with others</a:t>
            </a:r>
          </a:p>
          <a:p>
            <a:r>
              <a:rPr lang="en-ZA" dirty="0"/>
              <a:t>Self care is critical </a:t>
            </a:r>
          </a:p>
          <a:p>
            <a:r>
              <a:rPr lang="en-ZA" dirty="0"/>
              <a:t>Find her life force, feel her life force</a:t>
            </a:r>
          </a:p>
        </p:txBody>
      </p:sp>
    </p:spTree>
    <p:extLst>
      <p:ext uri="{BB962C8B-B14F-4D97-AF65-F5344CB8AC3E}">
        <p14:creationId xmlns:p14="http://schemas.microsoft.com/office/powerpoint/2010/main" val="2731475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FA7E9E-2881-68B4-9312-E432A3A9B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746" y="0"/>
            <a:ext cx="4634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79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0CB85-B446-4914-A9F5-D15408E1A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98" y="-1258308"/>
            <a:ext cx="10812879" cy="2516615"/>
          </a:xfrm>
        </p:spPr>
        <p:txBody>
          <a:bodyPr/>
          <a:lstStyle/>
          <a:p>
            <a:r>
              <a:rPr lang="en-ZA" dirty="0"/>
              <a:t>How do we express our aliveness 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92EF3-4F4A-4751-B076-1D29B377C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8948" y="1426368"/>
            <a:ext cx="10290029" cy="4524266"/>
          </a:xfrm>
        </p:spPr>
        <p:txBody>
          <a:bodyPr/>
          <a:lstStyle/>
          <a:p>
            <a:r>
              <a:rPr lang="en-ZA" dirty="0"/>
              <a:t>Esther Perel</a:t>
            </a:r>
          </a:p>
        </p:txBody>
      </p:sp>
      <p:pic>
        <p:nvPicPr>
          <p:cNvPr id="4" name="Picture 3" descr="6 Ways to Tap Into Your Creative Self | SUCCESS">
            <a:extLst>
              <a:ext uri="{FF2B5EF4-FFF2-40B4-BE49-F238E27FC236}">
                <a16:creationId xmlns:a16="http://schemas.microsoft.com/office/drawing/2014/main" id="{DA452968-D96E-3122-E403-E8D1F224A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64" y="1818532"/>
            <a:ext cx="6462200" cy="470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6593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5818AA2E-57CE-AA29-A2CD-F5A860B3B2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0CE1B3D4-6982-7AE5-BC90-D5D430C857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0376461E-F95D-2290-DC87-045D771E43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603CF73C-7F9F-1713-4CFF-EC5CD0319E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6" name="AutoShape 10">
            <a:extLst>
              <a:ext uri="{FF2B5EF4-FFF2-40B4-BE49-F238E27FC236}">
                <a16:creationId xmlns:a16="http://schemas.microsoft.com/office/drawing/2014/main" id="{0BCA2068-C99D-D870-6299-8A52DF0F19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7" name="AutoShape 12">
            <a:extLst>
              <a:ext uri="{FF2B5EF4-FFF2-40B4-BE49-F238E27FC236}">
                <a16:creationId xmlns:a16="http://schemas.microsoft.com/office/drawing/2014/main" id="{EA9B5B7F-76FE-AE6D-A110-3FBD529459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4A7C77-3C05-4DCD-8435-D0BF7A577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Distraction">
            <a:extLst>
              <a:ext uri="{FF2B5EF4-FFF2-40B4-BE49-F238E27FC236}">
                <a16:creationId xmlns:a16="http://schemas.microsoft.com/office/drawing/2014/main" id="{4C3EE531-CBF8-4C68-9A46-276F2D16B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1539" y="6436059"/>
            <a:ext cx="2782518" cy="15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8B715C-560A-485F-8785-E1395E60AD8B}"/>
              </a:ext>
            </a:extLst>
          </p:cNvPr>
          <p:cNvSpPr/>
          <p:nvPr/>
        </p:nvSpPr>
        <p:spPr>
          <a:xfrm>
            <a:off x="982393" y="900333"/>
            <a:ext cx="1022721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3200" dirty="0">
                <a:solidFill>
                  <a:srgbClr val="CC00CC"/>
                </a:solidFill>
                <a:latin typeface="Calibri Light" panose="020F0302020204030204" pitchFamily="34" charset="0"/>
              </a:rPr>
              <a:t>                                            </a:t>
            </a:r>
            <a:r>
              <a:rPr lang="en-ZA" sz="3600" i="1" dirty="0">
                <a:solidFill>
                  <a:srgbClr val="CC00CC"/>
                </a:solidFill>
                <a:latin typeface="Calibri Light" panose="020F0302020204030204" pitchFamily="34" charset="0"/>
              </a:rPr>
              <a:t>Thanks</a:t>
            </a:r>
          </a:p>
          <a:p>
            <a:endParaRPr lang="en-ZA" sz="3200" dirty="0">
              <a:solidFill>
                <a:srgbClr val="CC00CC"/>
              </a:solidFill>
              <a:latin typeface="Calibri Light" panose="020F0302020204030204" pitchFamily="34" charset="0"/>
            </a:endParaRPr>
          </a:p>
          <a:p>
            <a:r>
              <a:rPr lang="en-ZA" sz="3200" dirty="0">
                <a:solidFill>
                  <a:srgbClr val="CC00CC"/>
                </a:solidFill>
                <a:latin typeface="Calibri Light" panose="020F0302020204030204" pitchFamily="34" charset="0"/>
              </a:rPr>
              <a:t>  </a:t>
            </a:r>
          </a:p>
          <a:p>
            <a:endParaRPr lang="en-ZA" sz="3200" dirty="0">
              <a:solidFill>
                <a:srgbClr val="CC00CC"/>
              </a:solidFill>
              <a:latin typeface="Calibri Light" panose="020F0302020204030204" pitchFamily="34" charset="0"/>
            </a:endParaRPr>
          </a:p>
          <a:p>
            <a:r>
              <a:rPr lang="en-ZA" sz="3200" dirty="0">
                <a:solidFill>
                  <a:srgbClr val="CC00CC"/>
                </a:solidFill>
                <a:latin typeface="Calibri Light" panose="020F0302020204030204" pitchFamily="34" charset="0"/>
              </a:rPr>
              <a:t>Feedback:   </a:t>
            </a:r>
            <a:r>
              <a:rPr lang="en-ZA" sz="3200" dirty="0">
                <a:solidFill>
                  <a:srgbClr val="00B0F0"/>
                </a:solidFill>
                <a:latin typeface="Calibri Light" panose="020F0302020204030204" pitchFamily="34" charset="0"/>
              </a:rPr>
              <a:t>farbertracey@gmail.com </a:t>
            </a:r>
          </a:p>
          <a:p>
            <a:endParaRPr lang="en-ZA" sz="3200" dirty="0">
              <a:solidFill>
                <a:srgbClr val="00B0F0"/>
              </a:solidFill>
              <a:latin typeface="Calibri Light" panose="020F0302020204030204" pitchFamily="34" charset="0"/>
            </a:endParaRPr>
          </a:p>
          <a:p>
            <a:r>
              <a:rPr lang="en-ZA" sz="3200" dirty="0">
                <a:solidFill>
                  <a:srgbClr val="0070C0"/>
                </a:solidFill>
                <a:latin typeface="Calibri Light" panose="020F0302020204030204" pitchFamily="34" charset="0"/>
              </a:rPr>
              <a:t>Cell 0538974898     </a:t>
            </a:r>
            <a:endParaRPr lang="en-ZA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63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5315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2C01D64-B8D6-40B4-867D-52C62EE07D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4B1BA622-2BAA-4F38-A38A-00E3D4EB4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1175" y="3601328"/>
            <a:ext cx="9031459" cy="1656471"/>
          </a:xfrm>
        </p:spPr>
        <p:txBody>
          <a:bodyPr>
            <a:normAutofit/>
          </a:bodyPr>
          <a:lstStyle/>
          <a:p>
            <a:endParaRPr lang="en-ZA" sz="5400" dirty="0"/>
          </a:p>
        </p:txBody>
      </p:sp>
    </p:spTree>
    <p:extLst>
      <p:ext uri="{BB962C8B-B14F-4D97-AF65-F5344CB8AC3E}">
        <p14:creationId xmlns:p14="http://schemas.microsoft.com/office/powerpoint/2010/main" val="2008479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0782-534D-4DE9-AAE6-0BB4B7E1E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697E2-8D01-43D7-91F8-06CFFE9FB0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6FF5CB-42EB-431C-9FA8-0283DDCD79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D7C6E3-9EFD-4022-B093-D3BE3624F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D80BDC-1C67-46E9-B22A-7C2C7A49E30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5720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21141-8B08-F27F-B956-978DDEE080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09738"/>
            <a:ext cx="10515600" cy="2852737"/>
          </a:xfrm>
        </p:spPr>
        <p:txBody>
          <a:bodyPr>
            <a:normAutofit/>
          </a:bodyPr>
          <a:lstStyle/>
          <a:p>
            <a:r>
              <a:rPr lang="en-ZA" sz="3200" dirty="0"/>
              <a:t>Gerson ( 2009) quotes a survivor “ I would be entirely hopeless, if I could not be truly hopeless with you”</a:t>
            </a:r>
          </a:p>
        </p:txBody>
      </p:sp>
    </p:spTree>
    <p:extLst>
      <p:ext uri="{BB962C8B-B14F-4D97-AF65-F5344CB8AC3E}">
        <p14:creationId xmlns:p14="http://schemas.microsoft.com/office/powerpoint/2010/main" val="1661282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21AB2-3D95-FAC9-7B36-D998D7CF2E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09738"/>
            <a:ext cx="10515600" cy="2852737"/>
          </a:xfrm>
        </p:spPr>
        <p:txBody>
          <a:bodyPr>
            <a:normAutofit fontScale="90000"/>
          </a:bodyPr>
          <a:lstStyle/>
          <a:p>
            <a:r>
              <a:rPr lang="en-ZA" sz="3200" dirty="0"/>
              <a:t>Looking back the research taught me the power of being  a witness. My gratitude to the survivors who taught me about the importance of being a witness and this influenced my work as a therapist. Empathy build a bridge between the therapist and client and lessens the existential aloneness of the trauma survivor. As a supervisor I have underscored the importance of presence,  and empathy.</a:t>
            </a:r>
          </a:p>
        </p:txBody>
      </p:sp>
    </p:spTree>
    <p:extLst>
      <p:ext uri="{BB962C8B-B14F-4D97-AF65-F5344CB8AC3E}">
        <p14:creationId xmlns:p14="http://schemas.microsoft.com/office/powerpoint/2010/main" val="213100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00A2E-CE67-0FAB-2A55-4D0BC65F64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09738"/>
            <a:ext cx="10515600" cy="2852737"/>
          </a:xfrm>
        </p:spPr>
        <p:txBody>
          <a:bodyPr>
            <a:normAutofit/>
          </a:bodyPr>
          <a:lstStyle/>
          <a:p>
            <a:r>
              <a:rPr lang="en-GB" sz="3200" dirty="0"/>
              <a:t>Encounters with profound suffering often evoke helplessness in the therapist ; however, empathy and the therapeutic act of bearing witness remain central, empowering processes in psychotherapy (Laub, 1984).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1394629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9AA29-53DE-4A33-D9DB-16237EE68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Dr Hillel Klein ( 20212) Survival and Revival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8498A-21D1-7C81-A6F6-00C0B2086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Every person has an individual response to a mass trauma</a:t>
            </a:r>
          </a:p>
          <a:p>
            <a:r>
              <a:rPr lang="en-ZA" dirty="0"/>
              <a:t>Individual history, early attachments play a role</a:t>
            </a:r>
          </a:p>
          <a:p>
            <a:r>
              <a:rPr lang="en-ZA" dirty="0"/>
              <a:t>Capacity for hope that develops in early attachment builds the child’s sense of agency. This gives birth to the ability to hold onto hope in adulthood</a:t>
            </a:r>
          </a:p>
          <a:p>
            <a:r>
              <a:rPr lang="en-ZA" dirty="0">
                <a:solidFill>
                  <a:srgbClr val="002060"/>
                </a:solidFill>
                <a:highlight>
                  <a:srgbClr val="FF00FF"/>
                </a:highlight>
              </a:rPr>
              <a:t>Hope</a:t>
            </a:r>
            <a:r>
              <a:rPr lang="en-ZA" dirty="0"/>
              <a:t> is critical for survival </a:t>
            </a:r>
          </a:p>
          <a:p>
            <a:r>
              <a:rPr lang="en-ZA" dirty="0"/>
              <a:t>This relates to the individuals ability to adapt and walk forward in the face of trauma - resilience</a:t>
            </a:r>
          </a:p>
        </p:txBody>
      </p:sp>
    </p:spTree>
    <p:extLst>
      <p:ext uri="{BB962C8B-B14F-4D97-AF65-F5344CB8AC3E}">
        <p14:creationId xmlns:p14="http://schemas.microsoft.com/office/powerpoint/2010/main" val="1817859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F4CA89-633B-3EB4-BD7C-9BD391E63510}"/>
              </a:ext>
            </a:extLst>
          </p:cNvPr>
          <p:cNvSpPr txBox="1"/>
          <p:nvPr/>
        </p:nvSpPr>
        <p:spPr>
          <a:xfrm>
            <a:off x="496957" y="1083366"/>
            <a:ext cx="864952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3200" dirty="0"/>
              <a:t>Trauma Shatters:</a:t>
            </a:r>
            <a:br>
              <a:rPr lang="en-ZA" sz="3200" dirty="0"/>
            </a:br>
            <a:br>
              <a:rPr lang="en-ZA" sz="3200" dirty="0"/>
            </a:br>
            <a:r>
              <a:rPr lang="en-ZA" sz="3200" dirty="0"/>
              <a:t>The self</a:t>
            </a:r>
            <a:br>
              <a:rPr lang="en-ZA" sz="3200" dirty="0"/>
            </a:br>
            <a:r>
              <a:rPr lang="en-ZA" sz="3200" dirty="0"/>
              <a:t>Sense of safety</a:t>
            </a:r>
            <a:br>
              <a:rPr lang="en-ZA" sz="3200" dirty="0"/>
            </a:br>
            <a:r>
              <a:rPr lang="en-ZA" sz="3200" dirty="0"/>
              <a:t>Assumptions about meaning and fairness</a:t>
            </a:r>
            <a:br>
              <a:rPr lang="en-ZA" sz="3200" dirty="0"/>
            </a:br>
            <a:r>
              <a:rPr lang="en-ZA" sz="3200" dirty="0"/>
              <a:t>Spiritual connection</a:t>
            </a:r>
            <a:br>
              <a:rPr lang="en-ZA" sz="3200" dirty="0"/>
            </a:br>
            <a:r>
              <a:rPr lang="en-ZA" sz="3200" dirty="0"/>
              <a:t>Relational connections</a:t>
            </a:r>
            <a:br>
              <a:rPr lang="en-ZA" sz="3200" dirty="0"/>
            </a:br>
            <a:r>
              <a:rPr lang="en-ZA" sz="3200" dirty="0"/>
              <a:t>Communities</a:t>
            </a:r>
          </a:p>
        </p:txBody>
      </p:sp>
    </p:spTree>
    <p:extLst>
      <p:ext uri="{BB962C8B-B14F-4D97-AF65-F5344CB8AC3E}">
        <p14:creationId xmlns:p14="http://schemas.microsoft.com/office/powerpoint/2010/main" val="271712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7B3F5-4715-15AA-2E19-D14F36E18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7626"/>
            <a:ext cx="10552043" cy="1303062"/>
          </a:xfrm>
        </p:spPr>
        <p:txBody>
          <a:bodyPr>
            <a:normAutofit fontScale="90000"/>
          </a:bodyPr>
          <a:lstStyle/>
          <a:p>
            <a:r>
              <a:rPr lang="en-ZA" dirty="0"/>
              <a:t>Freud ( 1920) described trauma as the shattering of a trauma shield. ( Defences get shattered by trauma)</a:t>
            </a:r>
          </a:p>
        </p:txBody>
      </p:sp>
      <p:pic>
        <p:nvPicPr>
          <p:cNvPr id="1026" name="Picture 2" descr="Shattered shield against sky background ...">
            <a:extLst>
              <a:ext uri="{FF2B5EF4-FFF2-40B4-BE49-F238E27FC236}">
                <a16:creationId xmlns:a16="http://schemas.microsoft.com/office/drawing/2014/main" id="{FCFD6485-8387-4788-AA56-3F4A9A5ED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23574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05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8690</TotalTime>
  <Words>1242</Words>
  <Application>Microsoft Office PowerPoint</Application>
  <PresentationFormat>Widescreen</PresentationFormat>
  <Paragraphs>138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Montserrat</vt:lpstr>
      <vt:lpstr>Office Theme</vt:lpstr>
      <vt:lpstr>1_Office Theme</vt:lpstr>
      <vt:lpstr>            Understanding Jewish Trauma: The Therapist’s role in Bearing Witness and Building Resilience – Dr Tracey Farber Clinical Psychologist         </vt:lpstr>
      <vt:lpstr>Jewish Trauma</vt:lpstr>
      <vt:lpstr>PowerPoint Presentation</vt:lpstr>
      <vt:lpstr>Gerson ( 2009) quotes a survivor “ I would be entirely hopeless, if I could not be truly hopeless with you”</vt:lpstr>
      <vt:lpstr>Looking back the research taught me the power of being  a witness. My gratitude to the survivors who taught me about the importance of being a witness and this influenced my work as a therapist. Empathy build a bridge between the therapist and client and lessens the existential aloneness of the trauma survivor. As a supervisor I have underscored the importance of presence,  and empathy.</vt:lpstr>
      <vt:lpstr>Encounters with profound suffering often evoke helplessness in the therapist ; however, empathy and the therapeutic act of bearing witness remain central, empowering processes in psychotherapy (Laub, 1984).</vt:lpstr>
      <vt:lpstr>Dr Hillel Klein ( 20212) Survival and Revival</vt:lpstr>
      <vt:lpstr>PowerPoint Presentation</vt:lpstr>
      <vt:lpstr>Freud ( 1920) described trauma as the shattering of a trauma shield. ( Defences get shattered by trauma)</vt:lpstr>
      <vt:lpstr>DEVELOPMENTAL DISRUPTION / RUPTURE FROM TRAUMA</vt:lpstr>
      <vt:lpstr>Shattered defences:</vt:lpstr>
      <vt:lpstr>Psychological defences are like gates. These “gates” help us to keep our feelings/thoughts in control </vt:lpstr>
      <vt:lpstr>PowerPoint Presentation</vt:lpstr>
      <vt:lpstr>PowerPoint Presentation</vt:lpstr>
      <vt:lpstr>Bearing Witness to </vt:lpstr>
      <vt:lpstr>Trauma Trilogy of Catastrophic Grief, Anger and Survivor Guilt ( Farber, Smith &amp; Eagle 2021)</vt:lpstr>
      <vt:lpstr>Spiritual Rupture</vt:lpstr>
      <vt:lpstr>Bearing Witness</vt:lpstr>
      <vt:lpstr>Laub ( 1992) says that survivors often remain haunted with traumatic memories that have no closure.  He said that despite outward success, survivors were had a  “fragility, a woundedness that defies all healing” ( p.72)  Bearing witness to the trauma – gives the survivor an opportunity to face loss and mourning.  </vt:lpstr>
      <vt:lpstr>Existential Aloneness - Zahavah Solomon</vt:lpstr>
      <vt:lpstr>PowerPoint Presentation</vt:lpstr>
      <vt:lpstr>Three  perspectives on bearing witness</vt:lpstr>
      <vt:lpstr>As well as witnessing – consequences need to be pointed out clients reenacting trauma   Interpretations need to be carefully timed with respect for the clients shattered defences </vt:lpstr>
      <vt:lpstr>                    Empathy builds resilience</vt:lpstr>
      <vt:lpstr>Empathy and feeling heard may in some way lessen survivors sense of hopelessness and despair.  Krell (2013)child survivor and psychiatrist explains “ No survivor truly expects to be understood. Our need is to be heard”</vt:lpstr>
      <vt:lpstr>Psychotherapy offers a safe space to explore and express feelings. This helps us to understand  painful  feelings and inner conflict – feeling deeply understood builds resilience. The therapist must recognise the client’s strengths – this builds mastery</vt:lpstr>
      <vt:lpstr>Building resilience</vt:lpstr>
      <vt:lpstr>WITS MODEL</vt:lpstr>
      <vt:lpstr>Traumatic Countertransference</vt:lpstr>
      <vt:lpstr>How do we express our aliveness 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tfarber@telkomsa.net</dc:creator>
  <cp:lastModifiedBy>Tracey Farber</cp:lastModifiedBy>
  <cp:revision>359</cp:revision>
  <dcterms:created xsi:type="dcterms:W3CDTF">2019-10-21T08:28:56Z</dcterms:created>
  <dcterms:modified xsi:type="dcterms:W3CDTF">2026-03-16T15:02:43Z</dcterms:modified>
</cp:coreProperties>
</file>