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3" r:id="rId2"/>
    <p:sldId id="259" r:id="rId3"/>
    <p:sldId id="362" r:id="rId4"/>
    <p:sldId id="374" r:id="rId5"/>
    <p:sldId id="375" r:id="rId6"/>
    <p:sldId id="363" r:id="rId7"/>
    <p:sldId id="338" r:id="rId8"/>
    <p:sldId id="347" r:id="rId9"/>
    <p:sldId id="372" r:id="rId10"/>
    <p:sldId id="367" r:id="rId11"/>
    <p:sldId id="268" r:id="rId12"/>
    <p:sldId id="377" r:id="rId13"/>
    <p:sldId id="348" r:id="rId14"/>
    <p:sldId id="340" r:id="rId15"/>
    <p:sldId id="369" r:id="rId16"/>
    <p:sldId id="287" r:id="rId17"/>
    <p:sldId id="290" r:id="rId18"/>
    <p:sldId id="292" r:id="rId19"/>
    <p:sldId id="293" r:id="rId20"/>
    <p:sldId id="358" r:id="rId21"/>
    <p:sldId id="378" r:id="rId22"/>
    <p:sldId id="360" r:id="rId23"/>
    <p:sldId id="382" r:id="rId24"/>
    <p:sldId id="379" r:id="rId25"/>
    <p:sldId id="361" r:id="rId26"/>
    <p:sldId id="386" r:id="rId27"/>
    <p:sldId id="351" r:id="rId28"/>
    <p:sldId id="384" r:id="rId29"/>
    <p:sldId id="330" r:id="rId30"/>
    <p:sldId id="331" r:id="rId31"/>
    <p:sldId id="357" r:id="rId32"/>
    <p:sldId id="32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69" d="100"/>
          <a:sy n="69" d="100"/>
        </p:scale>
        <p:origin x="52" y="164"/>
      </p:cViewPr>
      <p:guideLst/>
    </p:cSldViewPr>
  </p:slideViewPr>
  <p:notesTextViewPr>
    <p:cViewPr>
      <p:scale>
        <a:sx n="1" d="1"/>
        <a:sy n="1" d="1"/>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668EE-A37B-429E-ACBD-8B0C319D74A2}"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F6BFE-9034-4959-996A-A28842F4FFFC}" type="slidenum">
              <a:rPr lang="en-US" smtClean="0"/>
              <a:t>‹#›</a:t>
            </a:fld>
            <a:endParaRPr lang="en-US"/>
          </a:p>
        </p:txBody>
      </p:sp>
    </p:spTree>
    <p:extLst>
      <p:ext uri="{BB962C8B-B14F-4D97-AF65-F5344CB8AC3E}">
        <p14:creationId xmlns:p14="http://schemas.microsoft.com/office/powerpoint/2010/main" val="101582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38C76-9CF4-421E-BDB0-23A498FC7E28}" type="slidenum">
              <a:rPr lang="en-US" smtClean="0"/>
              <a:t>1</a:t>
            </a:fld>
            <a:endParaRPr lang="en-US"/>
          </a:p>
        </p:txBody>
      </p:sp>
    </p:spTree>
    <p:extLst>
      <p:ext uri="{BB962C8B-B14F-4D97-AF65-F5344CB8AC3E}">
        <p14:creationId xmlns:p14="http://schemas.microsoft.com/office/powerpoint/2010/main" val="341954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035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172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7012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6552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642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631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681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172579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F6BFE-9034-4959-996A-A28842F4FFFC}" type="slidenum">
              <a:rPr lang="en-US" smtClean="0"/>
              <a:t>26</a:t>
            </a:fld>
            <a:endParaRPr lang="en-US"/>
          </a:p>
        </p:txBody>
      </p:sp>
    </p:spTree>
    <p:extLst>
      <p:ext uri="{BB962C8B-B14F-4D97-AF65-F5344CB8AC3E}">
        <p14:creationId xmlns:p14="http://schemas.microsoft.com/office/powerpoint/2010/main" val="876542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F6BFE-9034-4959-996A-A28842F4FFFC}" type="slidenum">
              <a:rPr lang="en-US" smtClean="0"/>
              <a:t>28</a:t>
            </a:fld>
            <a:endParaRPr lang="en-US"/>
          </a:p>
        </p:txBody>
      </p:sp>
    </p:spTree>
    <p:extLst>
      <p:ext uri="{BB962C8B-B14F-4D97-AF65-F5344CB8AC3E}">
        <p14:creationId xmlns:p14="http://schemas.microsoft.com/office/powerpoint/2010/main" val="334556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159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90689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8378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416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286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28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381000" y="685800"/>
            <a:ext cx="6096000" cy="3429000"/>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B5FAFF87-C077-41AA-B84F-F5BC9567E654}" type="slidenum">
              <a:rPr kumimoji="0" lang="he-IL" altLang="en-US" sz="12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pPr marL="0" marR="0" lvl="0" indent="0" algn="l" defTabSz="914400"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3432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662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p14="http://schemas.microsoft.com/office/powerpoint/2010/main" val="108010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1967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2E093-8BF3-4523-B433-DDE2AB29FF49}"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436D1-8EA4-41F5-B98F-5F942F6184FD}" type="slidenum">
              <a:rPr lang="en-US" smtClean="0"/>
              <a:t>‹#›</a:t>
            </a:fld>
            <a:endParaRPr lang="en-US"/>
          </a:p>
        </p:txBody>
      </p:sp>
    </p:spTree>
    <p:extLst>
      <p:ext uri="{BB962C8B-B14F-4D97-AF65-F5344CB8AC3E}">
        <p14:creationId xmlns:p14="http://schemas.microsoft.com/office/powerpoint/2010/main" val="185610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E093-8BF3-4523-B433-DDE2AB29FF49}"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436D1-8EA4-41F5-B98F-5F942F6184FD}" type="slidenum">
              <a:rPr lang="en-US" smtClean="0"/>
              <a:t>‹#›</a:t>
            </a:fld>
            <a:endParaRPr lang="en-US"/>
          </a:p>
        </p:txBody>
      </p:sp>
    </p:spTree>
    <p:extLst>
      <p:ext uri="{BB962C8B-B14F-4D97-AF65-F5344CB8AC3E}">
        <p14:creationId xmlns:p14="http://schemas.microsoft.com/office/powerpoint/2010/main" val="143699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E093-8BF3-4523-B433-DDE2AB29FF49}"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436D1-8EA4-41F5-B98F-5F942F6184FD}" type="slidenum">
              <a:rPr lang="en-US" smtClean="0"/>
              <a:t>‹#›</a:t>
            </a:fld>
            <a:endParaRPr lang="en-US"/>
          </a:p>
        </p:txBody>
      </p:sp>
    </p:spTree>
    <p:extLst>
      <p:ext uri="{BB962C8B-B14F-4D97-AF65-F5344CB8AC3E}">
        <p14:creationId xmlns:p14="http://schemas.microsoft.com/office/powerpoint/2010/main" val="130378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ption">
    <p:spTree>
      <p:nvGrpSpPr>
        <p:cNvPr id="1" name="Shape 143"/>
        <p:cNvGrpSpPr/>
        <p:nvPr/>
      </p:nvGrpSpPr>
      <p:grpSpPr>
        <a:xfrm>
          <a:off x="0" y="0"/>
          <a:ext cx="0" cy="0"/>
          <a:chOff x="0" y="0"/>
          <a:chExt cx="0" cy="0"/>
        </a:xfrm>
      </p:grpSpPr>
      <p:grpSp>
        <p:nvGrpSpPr>
          <p:cNvPr id="144" name="Shape 144"/>
          <p:cNvGrpSpPr/>
          <p:nvPr/>
        </p:nvGrpSpPr>
        <p:grpSpPr>
          <a:xfrm>
            <a:off x="3288185" y="5963632"/>
            <a:ext cx="8915767" cy="894393"/>
            <a:chOff x="5589288" y="4472723"/>
            <a:chExt cx="6686825" cy="670795"/>
          </a:xfrm>
        </p:grpSpPr>
        <p:sp>
          <p:nvSpPr>
            <p:cNvPr id="145" name="Shape 145"/>
            <p:cNvSpPr/>
            <p:nvPr/>
          </p:nvSpPr>
          <p:spPr>
            <a:xfrm rot="10800000">
              <a:off x="5589288"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nvGrpSpPr>
            <p:cNvPr id="146" name="Shape 146"/>
            <p:cNvGrpSpPr/>
            <p:nvPr/>
          </p:nvGrpSpPr>
          <p:grpSpPr>
            <a:xfrm flipH="1">
              <a:off x="5748896" y="4472723"/>
              <a:ext cx="6527217" cy="670795"/>
              <a:chOff x="-10101302" y="330075"/>
              <a:chExt cx="16532971" cy="1699506"/>
            </a:xfrm>
          </p:grpSpPr>
          <p:sp>
            <p:nvSpPr>
              <p:cNvPr id="147" name="Shape 147"/>
              <p:cNvSpPr/>
              <p:nvPr/>
            </p:nvSpPr>
            <p:spPr>
              <a:xfrm>
                <a:off x="-10101302" y="330081"/>
                <a:ext cx="148464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p>
            </p:txBody>
          </p:sp>
          <p:sp>
            <p:nvSpPr>
              <p:cNvPr id="148" name="Shape 148"/>
              <p:cNvSpPr/>
              <p:nvPr/>
            </p:nvSpPr>
            <p:spPr>
              <a:xfrm>
                <a:off x="4732169"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grpSp>
          <p:nvGrpSpPr>
            <p:cNvPr id="149" name="Shape 149"/>
            <p:cNvGrpSpPr/>
            <p:nvPr/>
          </p:nvGrpSpPr>
          <p:grpSpPr>
            <a:xfrm flipH="1">
              <a:off x="5592255" y="4646738"/>
              <a:ext cx="6682918" cy="304563"/>
              <a:chOff x="-30922586" y="330075"/>
              <a:chExt cx="37293070" cy="1699569"/>
            </a:xfrm>
          </p:grpSpPr>
          <p:sp>
            <p:nvSpPr>
              <p:cNvPr id="150" name="Shape 150"/>
              <p:cNvSpPr/>
              <p:nvPr/>
            </p:nvSpPr>
            <p:spPr>
              <a:xfrm>
                <a:off x="-30922586" y="330144"/>
                <a:ext cx="35588100" cy="16995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spcAft>
                    <a:spcPts val="0"/>
                  </a:spcAft>
                  <a:buNone/>
                </a:pPr>
                <a:endParaRPr sz="2400"/>
              </a:p>
            </p:txBody>
          </p:sp>
          <p:sp>
            <p:nvSpPr>
              <p:cNvPr id="151" name="Shape 151"/>
              <p:cNvSpPr/>
              <p:nvPr/>
            </p:nvSpPr>
            <p:spPr>
              <a:xfrm>
                <a:off x="4670984" y="330075"/>
                <a:ext cx="1699500" cy="1699500"/>
              </a:xfrm>
              <a:prstGeom prst="rtTriangle">
                <a:avLst/>
              </a:prstGeom>
              <a:solidFill>
                <a:srgbClr val="FF9800"/>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grpSp>
      <p:sp>
        <p:nvSpPr>
          <p:cNvPr id="152" name="Shape 152"/>
          <p:cNvSpPr txBox="1">
            <a:spLocks noGrp="1"/>
          </p:cNvSpPr>
          <p:nvPr>
            <p:ph type="body" idx="1"/>
          </p:nvPr>
        </p:nvSpPr>
        <p:spPr>
          <a:xfrm>
            <a:off x="3577067" y="6182000"/>
            <a:ext cx="8005600" cy="420800"/>
          </a:xfrm>
          <a:prstGeom prst="rect">
            <a:avLst/>
          </a:prstGeom>
        </p:spPr>
        <p:txBody>
          <a:bodyPr wrap="square" lIns="91425" tIns="91425" rIns="91425" bIns="91425" anchor="ctr" anchorCtr="0"/>
          <a:lstStyle>
            <a:lvl1pPr marL="609585" lvl="0" indent="-304792">
              <a:spcBef>
                <a:spcPts val="0"/>
              </a:spcBef>
              <a:spcAft>
                <a:spcPts val="0"/>
              </a:spcAft>
              <a:buSzPts val="1300"/>
              <a:buNone/>
              <a:defRPr sz="1733"/>
            </a:lvl1pPr>
          </a:lstStyle>
          <a:p>
            <a:endParaRPr/>
          </a:p>
        </p:txBody>
      </p:sp>
      <p:sp>
        <p:nvSpPr>
          <p:cNvPr id="153" name="Shape 15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grpSp>
        <p:nvGrpSpPr>
          <p:cNvPr id="154" name="Shape 154"/>
          <p:cNvGrpSpPr/>
          <p:nvPr/>
        </p:nvGrpSpPr>
        <p:grpSpPr>
          <a:xfrm rot="10800000">
            <a:off x="-11" y="-2"/>
            <a:ext cx="2937107" cy="894393"/>
            <a:chOff x="5575242" y="4472723"/>
            <a:chExt cx="2202830" cy="670795"/>
          </a:xfrm>
        </p:grpSpPr>
        <p:sp>
          <p:nvSpPr>
            <p:cNvPr id="155" name="Shape 155"/>
            <p:cNvSpPr/>
            <p:nvPr/>
          </p:nvSpPr>
          <p:spPr>
            <a:xfrm rot="10800000">
              <a:off x="5575242" y="4948334"/>
              <a:ext cx="394200" cy="131400"/>
            </a:xfrm>
            <a:prstGeom prst="triangle">
              <a:avLst>
                <a:gd name="adj" fmla="val 32425"/>
              </a:avLst>
            </a:prstGeom>
            <a:solidFill>
              <a:srgbClr val="263248"/>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nvGrpSpPr>
            <p:cNvPr id="156" name="Shape 156"/>
            <p:cNvGrpSpPr/>
            <p:nvPr/>
          </p:nvGrpSpPr>
          <p:grpSpPr>
            <a:xfrm flipH="1">
              <a:off x="5734850" y="4472723"/>
              <a:ext cx="2040837" cy="670795"/>
              <a:chOff x="1297954" y="330075"/>
              <a:chExt cx="5169293" cy="1699506"/>
            </a:xfrm>
          </p:grpSpPr>
          <p:sp>
            <p:nvSpPr>
              <p:cNvPr id="157" name="Shape 157"/>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p>
            </p:txBody>
          </p:sp>
          <p:sp>
            <p:nvSpPr>
              <p:cNvPr id="158" name="Shape 158"/>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grpSp>
          <p:nvGrpSpPr>
            <p:cNvPr id="159" name="Shape 159"/>
            <p:cNvGrpSpPr/>
            <p:nvPr/>
          </p:nvGrpSpPr>
          <p:grpSpPr>
            <a:xfrm flipH="1">
              <a:off x="5578209" y="4646738"/>
              <a:ext cx="2199863" cy="304563"/>
              <a:chOff x="-5827153" y="330075"/>
              <a:chExt cx="12276019" cy="1699569"/>
            </a:xfrm>
          </p:grpSpPr>
          <p:sp>
            <p:nvSpPr>
              <p:cNvPr id="160" name="Shape 160"/>
              <p:cNvSpPr/>
              <p:nvPr/>
            </p:nvSpPr>
            <p:spPr>
              <a:xfrm>
                <a:off x="-5827153" y="330144"/>
                <a:ext cx="10612200" cy="169950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spcAft>
                    <a:spcPts val="0"/>
                  </a:spcAft>
                  <a:buNone/>
                </a:pPr>
                <a:endParaRPr sz="2400"/>
              </a:p>
            </p:txBody>
          </p:sp>
          <p:sp>
            <p:nvSpPr>
              <p:cNvPr id="161" name="Shape 161"/>
              <p:cNvSpPr/>
              <p:nvPr/>
            </p:nvSpPr>
            <p:spPr>
              <a:xfrm>
                <a:off x="4749366" y="330075"/>
                <a:ext cx="1699500" cy="1699500"/>
              </a:xfrm>
              <a:prstGeom prst="rtTriangle">
                <a:avLst/>
              </a:prstGeom>
              <a:solidFill>
                <a:srgbClr val="3F5378"/>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grpSp>
    </p:spTree>
    <p:extLst>
      <p:ext uri="{BB962C8B-B14F-4D97-AF65-F5344CB8AC3E}">
        <p14:creationId xmlns:p14="http://schemas.microsoft.com/office/powerpoint/2010/main" val="998640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121900" tIns="121900" rIns="121900" bIns="121900"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nvGrpSpPr>
          <p:cNvPr id="25"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grpSp>
        <p:nvGrpSpPr>
          <p:cNvPr id="28"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grpSp>
        <p:nvGrpSpPr>
          <p:cNvPr id="31" name="Shape 31"/>
          <p:cNvGrpSpPr/>
          <p:nvPr/>
        </p:nvGrpSpPr>
        <p:grpSpPr>
          <a:xfrm>
            <a:off x="9262456" y="5963632"/>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nvGrpSpPr>
            <p:cNvPr id="33"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grpSp>
          <p:nvGrpSpPr>
            <p:cNvPr id="3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spcAft>
                    <a:spcPts val="0"/>
                  </a:spcAft>
                  <a:buNone/>
                </a:pPr>
                <a:endParaRPr sz="2400"/>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spcAft>
                <a:spcPts val="0"/>
              </a:spcAft>
              <a:buClr>
                <a:srgbClr val="FF9800"/>
              </a:buClr>
              <a:buSzPts val="2000"/>
              <a:buNone/>
              <a:defRPr sz="2667">
                <a:solidFill>
                  <a:srgbClr val="FF9800"/>
                </a:solidFill>
              </a:defRPr>
            </a:lvl1pPr>
            <a:lvl2pPr lvl="1" rtl="0">
              <a:spcBef>
                <a:spcPts val="1333"/>
              </a:spcBef>
              <a:spcAft>
                <a:spcPts val="0"/>
              </a:spcAft>
              <a:buClr>
                <a:srgbClr val="FF9800"/>
              </a:buClr>
              <a:buSzPts val="2000"/>
              <a:buNone/>
              <a:defRPr sz="2667">
                <a:solidFill>
                  <a:srgbClr val="FF9800"/>
                </a:solidFill>
              </a:defRPr>
            </a:lvl2pPr>
            <a:lvl3pPr lvl="2" rtl="0">
              <a:spcBef>
                <a:spcPts val="1333"/>
              </a:spcBef>
              <a:spcAft>
                <a:spcPts val="0"/>
              </a:spcAft>
              <a:buClr>
                <a:srgbClr val="FF9800"/>
              </a:buClr>
              <a:buSzPts val="2000"/>
              <a:buNone/>
              <a:defRPr sz="2667">
                <a:solidFill>
                  <a:srgbClr val="FF9800"/>
                </a:solidFill>
              </a:defRPr>
            </a:lvl3pPr>
            <a:lvl4pPr lvl="3" rtl="0">
              <a:spcBef>
                <a:spcPts val="1333"/>
              </a:spcBef>
              <a:spcAft>
                <a:spcPts val="0"/>
              </a:spcAft>
              <a:buClr>
                <a:srgbClr val="FF9800"/>
              </a:buClr>
              <a:buSzPts val="2000"/>
              <a:buNone/>
              <a:defRPr sz="2667">
                <a:solidFill>
                  <a:srgbClr val="FF9800"/>
                </a:solidFill>
              </a:defRPr>
            </a:lvl4pPr>
            <a:lvl5pPr lvl="4" rtl="0">
              <a:spcBef>
                <a:spcPts val="1333"/>
              </a:spcBef>
              <a:spcAft>
                <a:spcPts val="0"/>
              </a:spcAft>
              <a:buClr>
                <a:srgbClr val="FF9800"/>
              </a:buClr>
              <a:buSzPts val="2000"/>
              <a:buNone/>
              <a:defRPr sz="2667">
                <a:solidFill>
                  <a:srgbClr val="FF9800"/>
                </a:solidFill>
              </a:defRPr>
            </a:lvl5pPr>
            <a:lvl6pPr lvl="5" rtl="0">
              <a:spcBef>
                <a:spcPts val="1333"/>
              </a:spcBef>
              <a:spcAft>
                <a:spcPts val="0"/>
              </a:spcAft>
              <a:buClr>
                <a:srgbClr val="FF9800"/>
              </a:buClr>
              <a:buSzPts val="2000"/>
              <a:buNone/>
              <a:defRPr sz="2667">
                <a:solidFill>
                  <a:srgbClr val="FF9800"/>
                </a:solidFill>
              </a:defRPr>
            </a:lvl6pPr>
            <a:lvl7pPr lvl="6" rtl="0">
              <a:spcBef>
                <a:spcPts val="1333"/>
              </a:spcBef>
              <a:spcAft>
                <a:spcPts val="0"/>
              </a:spcAft>
              <a:buClr>
                <a:srgbClr val="FF9800"/>
              </a:buClr>
              <a:buSzPts val="2000"/>
              <a:buNone/>
              <a:defRPr sz="2667">
                <a:solidFill>
                  <a:srgbClr val="FF9800"/>
                </a:solidFill>
              </a:defRPr>
            </a:lvl7pPr>
            <a:lvl8pPr lvl="7" rtl="0">
              <a:spcBef>
                <a:spcPts val="1333"/>
              </a:spcBef>
              <a:spcAft>
                <a:spcPts val="0"/>
              </a:spcAft>
              <a:buClr>
                <a:srgbClr val="FF9800"/>
              </a:buClr>
              <a:buSzPts val="2000"/>
              <a:buNone/>
              <a:defRPr sz="2667">
                <a:solidFill>
                  <a:srgbClr val="FF9800"/>
                </a:solidFill>
              </a:defRPr>
            </a:lvl8pPr>
            <a:lvl9pPr lvl="8" rtl="0">
              <a:spcBef>
                <a:spcPts val="1333"/>
              </a:spcBef>
              <a:spcAft>
                <a:spcPts val="1333"/>
              </a:spcAft>
              <a:buClr>
                <a:srgbClr val="FF9800"/>
              </a:buClr>
              <a:buSzPts val="2000"/>
              <a:buNone/>
              <a:defRPr sz="2667">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107119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02"/>
        <p:cNvGrpSpPr/>
        <p:nvPr/>
      </p:nvGrpSpPr>
      <p:grpSpPr>
        <a:xfrm>
          <a:off x="0" y="0"/>
          <a:ext cx="0" cy="0"/>
          <a:chOff x="0" y="0"/>
          <a:chExt cx="0" cy="0"/>
        </a:xfrm>
      </p:grpSpPr>
      <p:grpSp>
        <p:nvGrpSpPr>
          <p:cNvPr id="103" name="Shape 103"/>
          <p:cNvGrpSpPr/>
          <p:nvPr/>
        </p:nvGrpSpPr>
        <p:grpSpPr>
          <a:xfrm>
            <a:off x="-6" y="54"/>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nvGrpSpPr>
            <p:cNvPr id="105"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grpSp>
          <p:nvGrpSpPr>
            <p:cNvPr id="108"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grpSp>
      <p:grpSp>
        <p:nvGrpSpPr>
          <p:cNvPr id="111" name="Shape 111"/>
          <p:cNvGrpSpPr/>
          <p:nvPr/>
        </p:nvGrpSpPr>
        <p:grpSpPr>
          <a:xfrm>
            <a:off x="9262456" y="5963632"/>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nvGrpSpPr>
            <p:cNvPr id="113"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grpSp>
          <p:nvGrpSpPr>
            <p:cNvPr id="116"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spcAft>
                    <a:spcPts val="0"/>
                  </a:spcAft>
                  <a:buNone/>
                </a:pPr>
                <a:endParaRPr sz="2400"/>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33341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1"/>
        <p:cNvGrpSpPr/>
        <p:nvPr/>
      </p:nvGrpSpPr>
      <p:grpSpPr>
        <a:xfrm>
          <a:off x="0" y="0"/>
          <a:ext cx="0" cy="0"/>
          <a:chOff x="0" y="0"/>
          <a:chExt cx="0" cy="0"/>
        </a:xfrm>
      </p:grpSpPr>
      <p:grpSp>
        <p:nvGrpSpPr>
          <p:cNvPr id="62" name="Shape 62"/>
          <p:cNvGrpSpPr/>
          <p:nvPr/>
        </p:nvGrpSpPr>
        <p:grpSpPr>
          <a:xfrm>
            <a:off x="-6" y="54"/>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grpSp>
          <p:nvGrpSpPr>
            <p:cNvPr id="67"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grpSp>
      <p:grpSp>
        <p:nvGrpSpPr>
          <p:cNvPr id="70" name="Shape 70"/>
          <p:cNvGrpSpPr/>
          <p:nvPr/>
        </p:nvGrpSpPr>
        <p:grpSpPr>
          <a:xfrm>
            <a:off x="9262456" y="5963632"/>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nvGrpSpPr>
            <p:cNvPr id="72"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grpSp>
          <p:nvGrpSpPr>
            <p:cNvPr id="75"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spcAft>
                    <a:spcPts val="0"/>
                  </a:spcAft>
                  <a:buNone/>
                </a:pPr>
                <a:endParaRPr sz="2400"/>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361811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1"/>
        <p:cNvGrpSpPr/>
        <p:nvPr/>
      </p:nvGrpSpPr>
      <p:grpSpPr>
        <a:xfrm>
          <a:off x="0" y="0"/>
          <a:ext cx="0" cy="0"/>
          <a:chOff x="0" y="0"/>
          <a:chExt cx="0" cy="0"/>
        </a:xfrm>
      </p:grpSpPr>
      <p:grpSp>
        <p:nvGrpSpPr>
          <p:cNvPr id="82" name="Shape 82"/>
          <p:cNvGrpSpPr/>
          <p:nvPr/>
        </p:nvGrpSpPr>
        <p:grpSpPr>
          <a:xfrm>
            <a:off x="-6" y="54"/>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nvGrpSpPr>
            <p:cNvPr id="84"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grpSp>
          <p:nvGrpSpPr>
            <p:cNvPr id="87"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grpSp>
      <p:grpSp>
        <p:nvGrpSpPr>
          <p:cNvPr id="90" name="Shape 90"/>
          <p:cNvGrpSpPr/>
          <p:nvPr/>
        </p:nvGrpSpPr>
        <p:grpSpPr>
          <a:xfrm>
            <a:off x="9262456" y="5963632"/>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nvGrpSpPr>
            <p:cNvPr id="92"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spcAft>
                    <a:spcPts val="0"/>
                  </a:spcAft>
                  <a:buNone/>
                </a:pPr>
                <a:endParaRPr sz="2400"/>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grpSp>
          <p:nvGrpSpPr>
            <p:cNvPr id="95"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spcAft>
                    <a:spcPts val="0"/>
                  </a:spcAft>
                  <a:buNone/>
                </a:pPr>
                <a:endParaRPr sz="2400"/>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marL="0" lvl="0" indent="0">
                  <a:spcBef>
                    <a:spcPts val="0"/>
                  </a:spcBef>
                  <a:spcAft>
                    <a:spcPts val="0"/>
                  </a:spcAft>
                  <a:buNone/>
                </a:pPr>
                <a:endParaRPr sz="2400"/>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24330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E093-8BF3-4523-B433-DDE2AB29FF49}"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436D1-8EA4-41F5-B98F-5F942F6184FD}" type="slidenum">
              <a:rPr lang="en-US" smtClean="0"/>
              <a:t>‹#›</a:t>
            </a:fld>
            <a:endParaRPr lang="en-US"/>
          </a:p>
        </p:txBody>
      </p:sp>
    </p:spTree>
    <p:extLst>
      <p:ext uri="{BB962C8B-B14F-4D97-AF65-F5344CB8AC3E}">
        <p14:creationId xmlns:p14="http://schemas.microsoft.com/office/powerpoint/2010/main" val="186153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42E093-8BF3-4523-B433-DDE2AB29FF49}"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436D1-8EA4-41F5-B98F-5F942F6184FD}" type="slidenum">
              <a:rPr lang="en-US" smtClean="0"/>
              <a:t>‹#›</a:t>
            </a:fld>
            <a:endParaRPr lang="en-US"/>
          </a:p>
        </p:txBody>
      </p:sp>
    </p:spTree>
    <p:extLst>
      <p:ext uri="{BB962C8B-B14F-4D97-AF65-F5344CB8AC3E}">
        <p14:creationId xmlns:p14="http://schemas.microsoft.com/office/powerpoint/2010/main" val="366629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2E093-8BF3-4523-B433-DDE2AB29FF49}"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436D1-8EA4-41F5-B98F-5F942F6184FD}" type="slidenum">
              <a:rPr lang="en-US" smtClean="0"/>
              <a:t>‹#›</a:t>
            </a:fld>
            <a:endParaRPr lang="en-US"/>
          </a:p>
        </p:txBody>
      </p:sp>
    </p:spTree>
    <p:extLst>
      <p:ext uri="{BB962C8B-B14F-4D97-AF65-F5344CB8AC3E}">
        <p14:creationId xmlns:p14="http://schemas.microsoft.com/office/powerpoint/2010/main" val="10092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2E093-8BF3-4523-B433-DDE2AB29FF49}" type="datetimeFigureOut">
              <a:rPr lang="en-US" smtClean="0"/>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436D1-8EA4-41F5-B98F-5F942F6184FD}" type="slidenum">
              <a:rPr lang="en-US" smtClean="0"/>
              <a:t>‹#›</a:t>
            </a:fld>
            <a:endParaRPr lang="en-US"/>
          </a:p>
        </p:txBody>
      </p:sp>
    </p:spTree>
    <p:extLst>
      <p:ext uri="{BB962C8B-B14F-4D97-AF65-F5344CB8AC3E}">
        <p14:creationId xmlns:p14="http://schemas.microsoft.com/office/powerpoint/2010/main" val="363810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2E093-8BF3-4523-B433-DDE2AB29FF49}" type="datetimeFigureOut">
              <a:rPr lang="en-US" smtClean="0"/>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436D1-8EA4-41F5-B98F-5F942F6184FD}" type="slidenum">
              <a:rPr lang="en-US" smtClean="0"/>
              <a:t>‹#›</a:t>
            </a:fld>
            <a:endParaRPr lang="en-US"/>
          </a:p>
        </p:txBody>
      </p:sp>
    </p:spTree>
    <p:extLst>
      <p:ext uri="{BB962C8B-B14F-4D97-AF65-F5344CB8AC3E}">
        <p14:creationId xmlns:p14="http://schemas.microsoft.com/office/powerpoint/2010/main" val="68124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E093-8BF3-4523-B433-DDE2AB29FF49}" type="datetimeFigureOut">
              <a:rPr lang="en-US" smtClean="0"/>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436D1-8EA4-41F5-B98F-5F942F6184FD}" type="slidenum">
              <a:rPr lang="en-US" smtClean="0"/>
              <a:t>‹#›</a:t>
            </a:fld>
            <a:endParaRPr lang="en-US"/>
          </a:p>
        </p:txBody>
      </p:sp>
    </p:spTree>
    <p:extLst>
      <p:ext uri="{BB962C8B-B14F-4D97-AF65-F5344CB8AC3E}">
        <p14:creationId xmlns:p14="http://schemas.microsoft.com/office/powerpoint/2010/main" val="30972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42E093-8BF3-4523-B433-DDE2AB29FF49}"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436D1-8EA4-41F5-B98F-5F942F6184FD}" type="slidenum">
              <a:rPr lang="en-US" smtClean="0"/>
              <a:t>‹#›</a:t>
            </a:fld>
            <a:endParaRPr lang="en-US"/>
          </a:p>
        </p:txBody>
      </p:sp>
    </p:spTree>
    <p:extLst>
      <p:ext uri="{BB962C8B-B14F-4D97-AF65-F5344CB8AC3E}">
        <p14:creationId xmlns:p14="http://schemas.microsoft.com/office/powerpoint/2010/main" val="348987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42E093-8BF3-4523-B433-DDE2AB29FF49}"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436D1-8EA4-41F5-B98F-5F942F6184FD}" type="slidenum">
              <a:rPr lang="en-US" smtClean="0"/>
              <a:t>‹#›</a:t>
            </a:fld>
            <a:endParaRPr lang="en-US"/>
          </a:p>
        </p:txBody>
      </p:sp>
    </p:spTree>
    <p:extLst>
      <p:ext uri="{BB962C8B-B14F-4D97-AF65-F5344CB8AC3E}">
        <p14:creationId xmlns:p14="http://schemas.microsoft.com/office/powerpoint/2010/main" val="104028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2E093-8BF3-4523-B433-DDE2AB29FF49}" type="datetimeFigureOut">
              <a:rPr lang="en-US" smtClean="0"/>
              <a:t>2/24/2026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436D1-8EA4-41F5-B98F-5F942F6184FD}" type="slidenum">
              <a:rPr lang="en-US" smtClean="0"/>
              <a:t>‹#›</a:t>
            </a:fld>
            <a:endParaRPr lang="en-US"/>
          </a:p>
        </p:txBody>
      </p:sp>
    </p:spTree>
    <p:extLst>
      <p:ext uri="{BB962C8B-B14F-4D97-AF65-F5344CB8AC3E}">
        <p14:creationId xmlns:p14="http://schemas.microsoft.com/office/powerpoint/2010/main" val="16328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9.emf"/><Relationship Id="rId5" Type="http://schemas.openxmlformats.org/officeDocument/2006/relationships/oleObject" Target="../embeddings/oleObject2.bin"/><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144000" cy="1382842"/>
          </a:xfrm>
        </p:spPr>
        <p:txBody>
          <a:bodyPr>
            <a:normAutofit/>
          </a:bodyPr>
          <a:lstStyle/>
          <a:p>
            <a:r>
              <a:rPr lang="en-US" sz="4000" b="1" dirty="0" smtClean="0">
                <a:solidFill>
                  <a:srgbClr val="FF0000"/>
                </a:solidFill>
              </a:rPr>
              <a:t>Regulation </a:t>
            </a:r>
            <a:r>
              <a:rPr lang="en-US" sz="4000" b="1" dirty="0">
                <a:solidFill>
                  <a:srgbClr val="FF0000"/>
                </a:solidFill>
              </a:rPr>
              <a:t>Through Relationships:</a:t>
            </a:r>
            <a:br>
              <a:rPr lang="en-US" sz="4000" b="1" dirty="0">
                <a:solidFill>
                  <a:srgbClr val="FF0000"/>
                </a:solidFill>
              </a:rPr>
            </a:br>
            <a:r>
              <a:rPr lang="en-US" sz="4000" b="1" dirty="0" smtClean="0">
                <a:solidFill>
                  <a:srgbClr val="FF0000"/>
                </a:solidFill>
              </a:rPr>
              <a:t>Parenting </a:t>
            </a:r>
            <a:r>
              <a:rPr lang="en-US" sz="4000" b="1" dirty="0">
                <a:solidFill>
                  <a:srgbClr val="FF0000"/>
                </a:solidFill>
              </a:rPr>
              <a:t>and Child Sleep</a:t>
            </a:r>
            <a:endParaRPr lang="en-US" sz="4000" dirty="0">
              <a:solidFill>
                <a:srgbClr val="FF0000"/>
              </a:solidFill>
            </a:endParaRPr>
          </a:p>
        </p:txBody>
      </p:sp>
      <p:pic>
        <p:nvPicPr>
          <p:cNvPr id="5" name="תמונה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552" y="345069"/>
            <a:ext cx="1078733" cy="1009047"/>
          </a:xfrm>
          <a:prstGeom prst="rect">
            <a:avLst/>
          </a:prstGeom>
        </p:spPr>
      </p:pic>
      <p:sp>
        <p:nvSpPr>
          <p:cNvPr id="6" name="Text Box 23"/>
          <p:cNvSpPr txBox="1">
            <a:spLocks noGrp="1" noChangeArrowheads="1"/>
          </p:cNvSpPr>
          <p:nvPr>
            <p:ph type="subTitle" idx="1"/>
          </p:nvPr>
        </p:nvSpPr>
        <p:spPr bwMode="auto">
          <a:xfrm>
            <a:off x="1720645" y="2969342"/>
            <a:ext cx="8947354" cy="191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cs typeface="Times New Roman" panose="02020603050405020304" pitchFamily="18" charset="0"/>
              </a:defRPr>
            </a:lvl5pPr>
            <a:lvl6pPr marL="2514600" indent="-228600"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rtl="1"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err="1"/>
              <a:t>Anat</a:t>
            </a:r>
            <a:r>
              <a:rPr lang="en-US" altLang="en-US" dirty="0"/>
              <a:t> </a:t>
            </a:r>
            <a:r>
              <a:rPr lang="en-US" altLang="en-US" dirty="0" err="1" smtClean="0"/>
              <a:t>Scher</a:t>
            </a:r>
            <a:endParaRPr lang="en-US" altLang="en-US" sz="2800" dirty="0"/>
          </a:p>
          <a:p>
            <a:pPr algn="ctr" eaLnBrk="1" hangingPunct="1"/>
            <a:r>
              <a:rPr lang="en-US" altLang="en-US" sz="2400" smtClean="0"/>
              <a:t>School of Therapy, Counseling </a:t>
            </a:r>
            <a:r>
              <a:rPr lang="en-US" altLang="en-US" sz="2400" dirty="0"/>
              <a:t>and </a:t>
            </a:r>
            <a:r>
              <a:rPr lang="en-US" altLang="en-US" sz="2400"/>
              <a:t>Human </a:t>
            </a:r>
            <a:r>
              <a:rPr lang="en-US" altLang="en-US" sz="2400" smtClean="0"/>
              <a:t>Development</a:t>
            </a:r>
          </a:p>
          <a:p>
            <a:pPr algn="ctr" eaLnBrk="1" hangingPunct="1"/>
            <a:r>
              <a:rPr lang="en-US" altLang="en-US" sz="2400" smtClean="0"/>
              <a:t>University </a:t>
            </a:r>
            <a:r>
              <a:rPr lang="en-US" altLang="en-US" sz="2400" dirty="0"/>
              <a:t>of </a:t>
            </a:r>
            <a:r>
              <a:rPr lang="en-US" altLang="en-US" sz="2400" dirty="0" smtClean="0"/>
              <a:t>Haifa</a:t>
            </a:r>
            <a:r>
              <a:rPr lang="en-US" altLang="en-US" sz="2400" smtClean="0"/>
              <a:t>, </a:t>
            </a:r>
            <a:r>
              <a:rPr lang="en-US" altLang="en-US" sz="2400" smtClean="0"/>
              <a:t>Israel</a:t>
            </a:r>
            <a:endParaRPr lang="en-US" altLang="en-US" sz="2400" dirty="0"/>
          </a:p>
          <a:p>
            <a:pPr algn="ctr" eaLnBrk="1" hangingPunct="1"/>
            <a:r>
              <a:rPr lang="en-US" altLang="en-US" sz="2400" dirty="0" smtClean="0"/>
              <a:t>anats@edu.haifa.ac.il</a:t>
            </a:r>
            <a:endParaRPr lang="en-US" altLang="en-US" sz="2400" dirty="0"/>
          </a:p>
        </p:txBody>
      </p:sp>
      <p:sp>
        <p:nvSpPr>
          <p:cNvPr id="3" name="TextBox 2"/>
          <p:cNvSpPr txBox="1"/>
          <p:nvPr/>
        </p:nvSpPr>
        <p:spPr>
          <a:xfrm>
            <a:off x="4998971" y="5267139"/>
            <a:ext cx="2445628" cy="892552"/>
          </a:xfrm>
          <a:prstGeom prst="rect">
            <a:avLst/>
          </a:prstGeom>
          <a:noFill/>
        </p:spPr>
        <p:txBody>
          <a:bodyPr wrap="square" rtlCol="0">
            <a:spAutoFit/>
          </a:bodyPr>
          <a:lstStyle/>
          <a:p>
            <a:pPr algn="ctr"/>
            <a:r>
              <a:rPr lang="en-US" sz="2800">
                <a:solidFill>
                  <a:srgbClr val="FF0000"/>
                </a:solidFill>
              </a:rPr>
              <a:t>AJP Webinar</a:t>
            </a:r>
            <a:endParaRPr lang="en-US" sz="2800" b="1" smtClean="0">
              <a:solidFill>
                <a:srgbClr val="FF0000"/>
              </a:solidFill>
            </a:endParaRPr>
          </a:p>
          <a:p>
            <a:pPr algn="ctr"/>
            <a:r>
              <a:rPr lang="en-US" sz="2400" b="1" smtClean="0">
                <a:solidFill>
                  <a:srgbClr val="FF0000"/>
                </a:solidFill>
              </a:rPr>
              <a:t>24/2/2026</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414436D1-8EA4-41F5-B98F-5F942F6184FD}" type="slidenum">
              <a:rPr lang="en-US" smtClean="0"/>
              <a:t>1</a:t>
            </a:fld>
            <a:endParaRPr lang="en-US"/>
          </a:p>
        </p:txBody>
      </p:sp>
    </p:spTree>
    <p:extLst>
      <p:ext uri="{BB962C8B-B14F-4D97-AF65-F5344CB8AC3E}">
        <p14:creationId xmlns:p14="http://schemas.microsoft.com/office/powerpoint/2010/main" val="2527828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033" y="-108653"/>
            <a:ext cx="9539300" cy="1332799"/>
          </a:xfrm>
        </p:spPr>
        <p:txBody>
          <a:bodyPr>
            <a:normAutofit fontScale="90000"/>
          </a:bodyPr>
          <a:lstStyle/>
          <a:p>
            <a:pPr algn="ctr"/>
            <a:r>
              <a:rPr lang="en-US" dirty="0" smtClean="0">
                <a:solidFill>
                  <a:srgbClr val="002060"/>
                </a:solidFill>
                <a:latin typeface="Arial" panose="020B0604020202020204" pitchFamily="34" charset="0"/>
              </a:rPr>
              <a:t/>
            </a:r>
            <a:br>
              <a:rPr lang="en-US" dirty="0" smtClean="0">
                <a:solidFill>
                  <a:srgbClr val="002060"/>
                </a:solidFill>
                <a:latin typeface="Arial" panose="020B0604020202020204" pitchFamily="34" charset="0"/>
              </a:rPr>
            </a:br>
            <a:r>
              <a:rPr lang="en-US" dirty="0">
                <a:solidFill>
                  <a:srgbClr val="002060"/>
                </a:solidFill>
                <a:latin typeface="Arial" panose="020B0604020202020204" pitchFamily="34" charset="0"/>
              </a:rPr>
              <a:t/>
            </a:r>
            <a:br>
              <a:rPr lang="en-US" dirty="0">
                <a:solidFill>
                  <a:srgbClr val="002060"/>
                </a:solidFill>
                <a:latin typeface="Arial" panose="020B0604020202020204" pitchFamily="34" charset="0"/>
              </a:rPr>
            </a:br>
            <a:r>
              <a:rPr lang="en-US" dirty="0" smtClean="0">
                <a:solidFill>
                  <a:srgbClr val="002060"/>
                </a:solidFill>
                <a:latin typeface="Arial" panose="020B0604020202020204" pitchFamily="34" charset="0"/>
              </a:rPr>
              <a:t>Transactional Model of Development </a:t>
            </a:r>
            <a:r>
              <a:rPr lang="en-US" sz="3200" dirty="0">
                <a:solidFill>
                  <a:srgbClr val="002060"/>
                </a:solidFill>
                <a:latin typeface="Arial" panose="020B0604020202020204" pitchFamily="34" charset="0"/>
              </a:rPr>
              <a:t>Sameroff &amp; Chandler (1975) </a:t>
            </a:r>
          </a:p>
        </p:txBody>
      </p:sp>
      <p:sp>
        <p:nvSpPr>
          <p:cNvPr id="3" name="Subtitle 2"/>
          <p:cNvSpPr>
            <a:spLocks noGrp="1"/>
          </p:cNvSpPr>
          <p:nvPr>
            <p:ph type="subTitle" idx="1"/>
          </p:nvPr>
        </p:nvSpPr>
        <p:spPr>
          <a:xfrm>
            <a:off x="-1307935" y="8713421"/>
            <a:ext cx="1752625" cy="328633"/>
          </a:xfrm>
        </p:spPr>
        <p:txBody>
          <a:bodyPr>
            <a:normAutofit fontScale="47500" lnSpcReduction="20000"/>
          </a:bodyPr>
          <a:lstStyle/>
          <a:p>
            <a:endParaRPr lang="en-US" dirty="0"/>
          </a:p>
        </p:txBody>
      </p:sp>
      <p:sp>
        <p:nvSpPr>
          <p:cNvPr id="4" name="Slide Number Placeholder 3"/>
          <p:cNvSpPr>
            <a:spLocks noGrp="1"/>
          </p:cNvSpPr>
          <p:nvPr>
            <p:ph type="sldNum" idx="12"/>
          </p:nvPr>
        </p:nvSpPr>
        <p:spPr>
          <a:xfrm>
            <a:off x="8912972" y="5278252"/>
            <a:ext cx="3204689" cy="923112"/>
          </a:xfrm>
        </p:spPr>
        <p:txBody>
          <a:bodyPr/>
          <a:lstStyle/>
          <a:p>
            <a:pPr algn="ctr" defTabSz="1219170">
              <a:defRPr/>
            </a:pPr>
            <a:r>
              <a:rPr lang="en" sz="1867" b="1" kern="0" dirty="0">
                <a:solidFill>
                  <a:srgbClr val="002060"/>
                </a:solidFill>
                <a:latin typeface="Arial"/>
                <a:cs typeface="Arial"/>
                <a:sym typeface="Arial"/>
              </a:rPr>
              <a:t>2009</a:t>
            </a:r>
          </a:p>
        </p:txBody>
      </p:sp>
      <p:sp>
        <p:nvSpPr>
          <p:cNvPr id="6" name="Rectangle 5"/>
          <p:cNvSpPr/>
          <p:nvPr/>
        </p:nvSpPr>
        <p:spPr>
          <a:xfrm>
            <a:off x="2353901" y="1479612"/>
            <a:ext cx="6868563" cy="1734064"/>
          </a:xfrm>
          <a:prstGeom prst="rect">
            <a:avLst/>
          </a:prstGeom>
        </p:spPr>
        <p:txBody>
          <a:bodyPr wrap="square">
            <a:spAutoFit/>
          </a:bodyPr>
          <a:lstStyle/>
          <a:p>
            <a:pPr defTabSz="1219170">
              <a:defRPr/>
            </a:pPr>
            <a:r>
              <a:rPr lang="en-US" sz="2667" kern="0" dirty="0">
                <a:solidFill>
                  <a:srgbClr val="002060"/>
                </a:solidFill>
                <a:latin typeface="Arial" panose="020B0604020202020204" pitchFamily="34" charset="0"/>
                <a:cs typeface="Arial"/>
                <a:sym typeface="Arial"/>
              </a:rPr>
              <a:t>Development </a:t>
            </a:r>
            <a:r>
              <a:rPr lang="en-US" sz="2667" kern="0" dirty="0" err="1" smtClean="0">
                <a:solidFill>
                  <a:srgbClr val="002060"/>
                </a:solidFill>
                <a:latin typeface="Arial" panose="020B0604020202020204" pitchFamily="34" charset="0"/>
                <a:cs typeface="Arial"/>
                <a:sym typeface="Arial"/>
              </a:rPr>
              <a:t>involes</a:t>
            </a:r>
            <a:r>
              <a:rPr lang="en-US" sz="2667" kern="0" dirty="0" smtClean="0">
                <a:solidFill>
                  <a:srgbClr val="002060"/>
                </a:solidFill>
                <a:latin typeface="Arial" panose="020B0604020202020204" pitchFamily="34" charset="0"/>
                <a:cs typeface="Arial"/>
                <a:sym typeface="Arial"/>
              </a:rPr>
              <a:t> ongoing </a:t>
            </a:r>
            <a:r>
              <a:rPr lang="en-US" sz="2667" kern="0" dirty="0">
                <a:solidFill>
                  <a:srgbClr val="002060"/>
                </a:solidFill>
                <a:latin typeface="Arial" panose="020B0604020202020204" pitchFamily="34" charset="0"/>
                <a:cs typeface="Arial"/>
                <a:sym typeface="Arial"/>
              </a:rPr>
              <a:t>interactions between individuals, such as a child and parent, resulting in the modification of each individual’s behavior</a:t>
            </a:r>
            <a:endParaRPr lang="en-US" sz="2667" kern="0" dirty="0">
              <a:solidFill>
                <a:srgbClr val="002060"/>
              </a:solidFill>
              <a:cs typeface="Arial"/>
              <a:sym typeface="Arial"/>
            </a:endParaRPr>
          </a:p>
        </p:txBody>
      </p:sp>
      <p:pic>
        <p:nvPicPr>
          <p:cNvPr id="1026" name="Picture 2" descr="Image result for arnold samer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63" y="871565"/>
            <a:ext cx="1965399" cy="2423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rnold samero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2464" y="2438403"/>
            <a:ext cx="2166648" cy="30777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2793" y="3343753"/>
            <a:ext cx="4488063" cy="420564"/>
          </a:xfrm>
          <a:prstGeom prst="rect">
            <a:avLst/>
          </a:prstGeom>
          <a:noFill/>
        </p:spPr>
        <p:txBody>
          <a:bodyPr wrap="square" rtlCol="0">
            <a:spAutoFit/>
          </a:bodyPr>
          <a:lstStyle/>
          <a:p>
            <a:pPr defTabSz="1219170">
              <a:defRPr/>
            </a:pPr>
            <a:r>
              <a:rPr lang="en-US" sz="2133" b="1" kern="0" dirty="0">
                <a:solidFill>
                  <a:srgbClr val="002060"/>
                </a:solidFill>
                <a:latin typeface="Arial"/>
                <a:cs typeface="Arial"/>
                <a:sym typeface="Arial"/>
              </a:rPr>
              <a:t>Arnold Sameroff</a:t>
            </a:r>
          </a:p>
        </p:txBody>
      </p:sp>
      <p:pic>
        <p:nvPicPr>
          <p:cNvPr id="67586" name="Picture 2" descr="Image result for transactional model of develop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47" y="3913987"/>
            <a:ext cx="5218771" cy="268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036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8033" y="5617028"/>
            <a:ext cx="5459200" cy="819395"/>
          </a:xfrm>
        </p:spPr>
        <p:txBody>
          <a:bodyPr/>
          <a:lstStyle/>
          <a:p>
            <a:pPr algn="ctr" defTabSz="1219170" rtl="1">
              <a:defRPr/>
            </a:pPr>
            <a:r>
              <a:rPr lang="en-US" altLang="en-US" sz="2800" b="1" i="1" kern="0" dirty="0">
                <a:solidFill>
                  <a:schemeClr val="bg1"/>
                </a:solidFill>
                <a:latin typeface="Times New Roman" panose="02020603050405020304" pitchFamily="18" charset="0"/>
                <a:cs typeface="Times New Roman" panose="02020603050405020304" pitchFamily="18" charset="0"/>
                <a:sym typeface="Arial"/>
              </a:rPr>
              <a:t>"ice-cream-cone-in-a-can”</a:t>
            </a:r>
            <a:endParaRPr lang="he-IL" altLang="en-US" sz="2800" i="1" kern="0" dirty="0">
              <a:solidFill>
                <a:schemeClr val="bg1"/>
              </a:solidFill>
              <a:latin typeface="Times New Roman" panose="02020603050405020304" pitchFamily="18" charset="0"/>
              <a:cs typeface="Times New Roman" panose="02020603050405020304" pitchFamily="18" charset="0"/>
              <a:sym typeface="Arial"/>
            </a:endParaRPr>
          </a:p>
        </p:txBody>
      </p:sp>
      <p:sp>
        <p:nvSpPr>
          <p:cNvPr id="5" name="Rectangle 4"/>
          <p:cNvSpPr/>
          <p:nvPr/>
        </p:nvSpPr>
        <p:spPr>
          <a:xfrm>
            <a:off x="-138067" y="-108756"/>
            <a:ext cx="10622932" cy="2513445"/>
          </a:xfrm>
          <a:prstGeom prst="rect">
            <a:avLst/>
          </a:prstGeom>
        </p:spPr>
        <p:txBody>
          <a:bodyPr wrap="square">
            <a:spAutoFit/>
          </a:bodyPr>
          <a:lstStyle/>
          <a:p>
            <a:pPr defTabSz="1219170">
              <a:defRPr/>
            </a:pPr>
            <a:endParaRPr lang="en-US" sz="2667" b="1" kern="0" dirty="0">
              <a:solidFill>
                <a:srgbClr val="002060"/>
              </a:solidFill>
              <a:latin typeface="Times New Roman" pitchFamily="18" charset="0"/>
              <a:cs typeface="Times New Roman" pitchFamily="18" charset="0"/>
              <a:sym typeface="Arial"/>
            </a:endParaRPr>
          </a:p>
          <a:p>
            <a:pPr algn="ctr" defTabSz="1219170">
              <a:defRPr/>
            </a:pPr>
            <a:r>
              <a:rPr lang="en-US" sz="3733" b="1" kern="0" dirty="0">
                <a:solidFill>
                  <a:srgbClr val="002060"/>
                </a:solidFill>
                <a:latin typeface="Times New Roman" pitchFamily="18" charset="0"/>
                <a:cs typeface="Times New Roman" pitchFamily="18" charset="0"/>
                <a:sym typeface="Arial"/>
              </a:rPr>
              <a:t>A Unified Theory of Development: </a:t>
            </a:r>
          </a:p>
          <a:p>
            <a:pPr algn="ctr" defTabSz="1219170">
              <a:defRPr/>
            </a:pPr>
            <a:r>
              <a:rPr lang="en-US" sz="3733" b="1" kern="0" dirty="0">
                <a:solidFill>
                  <a:srgbClr val="002060"/>
                </a:solidFill>
                <a:latin typeface="Times New Roman" pitchFamily="18" charset="0"/>
                <a:cs typeface="Times New Roman" pitchFamily="18" charset="0"/>
                <a:sym typeface="Arial"/>
              </a:rPr>
              <a:t>A Dialectic Integration of Nature and Nurture</a:t>
            </a:r>
            <a:br>
              <a:rPr lang="en-US" sz="3733" b="1" kern="0" dirty="0">
                <a:solidFill>
                  <a:srgbClr val="002060"/>
                </a:solidFill>
                <a:latin typeface="Times New Roman" pitchFamily="18" charset="0"/>
                <a:cs typeface="Times New Roman" pitchFamily="18" charset="0"/>
                <a:sym typeface="Arial"/>
              </a:rPr>
            </a:br>
            <a:r>
              <a:rPr lang="en-US" sz="1867" b="1" kern="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sym typeface="Arial"/>
              </a:rPr>
              <a:t> </a:t>
            </a:r>
            <a:r>
              <a:rPr lang="en-US" sz="2400" b="1" kern="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sym typeface="Arial"/>
              </a:rPr>
              <a:t>                                       </a:t>
            </a:r>
          </a:p>
          <a:p>
            <a:pPr algn="r" defTabSz="1219170">
              <a:defRPr/>
            </a:pPr>
            <a:r>
              <a:rPr lang="en-US" sz="2667" b="1" kern="0" dirty="0">
                <a:solidFill>
                  <a:srgbClr val="002060"/>
                </a:solidFill>
                <a:latin typeface="Times New Roman" pitchFamily="18" charset="0"/>
                <a:cs typeface="Times New Roman" pitchFamily="18" charset="0"/>
                <a:sym typeface="Arial"/>
              </a:rPr>
              <a:t>               </a:t>
            </a:r>
            <a:r>
              <a:rPr lang="en-US" sz="3200" b="1" kern="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rPr>
              <a:t>Sameroff</a:t>
            </a:r>
            <a:r>
              <a:rPr lang="en-US" sz="3200" b="1" kern="0" dirty="0">
                <a:solidFill>
                  <a:srgbClr val="002060"/>
                </a:solidFill>
                <a:latin typeface="Times New Roman" pitchFamily="18" charset="0"/>
                <a:cs typeface="Times New Roman" pitchFamily="18" charset="0"/>
                <a:sym typeface="Arial"/>
              </a:rPr>
              <a:t> </a:t>
            </a:r>
            <a:r>
              <a:rPr lang="en-US" sz="3200" b="1" kern="0" dirty="0" smtClean="0">
                <a:solidFill>
                  <a:srgbClr val="002060"/>
                </a:solidFill>
                <a:latin typeface="Times New Roman" pitchFamily="18" charset="0"/>
                <a:cs typeface="Times New Roman" pitchFamily="18" charset="0"/>
                <a:sym typeface="Arial"/>
              </a:rPr>
              <a:t> CD  2000</a:t>
            </a:r>
            <a:endParaRPr lang="en-US" sz="2400" kern="0" dirty="0">
              <a:solidFill>
                <a:srgbClr val="002060"/>
              </a:solidFill>
              <a:effectLst>
                <a:outerShdw blurRad="38100" dist="38100" dir="2700000" algn="tl">
                  <a:srgbClr val="000000">
                    <a:alpha val="43137"/>
                  </a:srgbClr>
                </a:outerShdw>
              </a:effectLst>
              <a:sym typeface="Arial"/>
            </a:endParaRPr>
          </a:p>
        </p:txBody>
      </p:sp>
      <p:pic>
        <p:nvPicPr>
          <p:cNvPr id="6" name="Picture 4"/>
          <p:cNvPicPr>
            <a:picLocks noChangeAspect="1" noChangeArrowheads="1"/>
          </p:cNvPicPr>
          <p:nvPr/>
        </p:nvPicPr>
        <p:blipFill>
          <a:blip r:embed="rId3"/>
          <a:srcRect/>
          <a:stretch>
            <a:fillRect/>
          </a:stretch>
        </p:blipFill>
        <p:spPr bwMode="auto">
          <a:xfrm>
            <a:off x="618033" y="2284260"/>
            <a:ext cx="4880758" cy="3309013"/>
          </a:xfrm>
          <a:prstGeom prst="rect">
            <a:avLst/>
          </a:prstGeom>
          <a:ln/>
        </p:spPr>
        <p:style>
          <a:lnRef idx="2">
            <a:schemeClr val="dk1"/>
          </a:lnRef>
          <a:fillRef idx="1">
            <a:schemeClr val="lt1"/>
          </a:fillRef>
          <a:effectRef idx="0">
            <a:schemeClr val="dk1"/>
          </a:effectRef>
          <a:fontRef idx="minor">
            <a:schemeClr val="dk1"/>
          </a:fontRef>
        </p:style>
      </p:pic>
      <p:pic>
        <p:nvPicPr>
          <p:cNvPr id="2050" name="Picture 2" descr="Image result for images psychological regu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9290" y="2957099"/>
            <a:ext cx="2943225" cy="2085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00291" y="5329382"/>
            <a:ext cx="1358340" cy="523220"/>
          </a:xfrm>
          <a:prstGeom prst="rect">
            <a:avLst/>
          </a:prstGeom>
          <a:noFill/>
        </p:spPr>
        <p:txBody>
          <a:bodyPr wrap="square" rtlCol="0">
            <a:spAutoFit/>
          </a:bodyPr>
          <a:lstStyle/>
          <a:p>
            <a:pPr algn="ctr"/>
            <a:r>
              <a:rPr lang="en-US" sz="2800" b="1" smtClean="0">
                <a:solidFill>
                  <a:srgbClr val="FF0000"/>
                </a:solidFill>
              </a:rPr>
              <a:t>Sleep  ?</a:t>
            </a:r>
            <a:endParaRPr lang="en-US" sz="2800" b="1" dirty="0">
              <a:solidFill>
                <a:srgbClr val="FF0000"/>
              </a:solidFill>
            </a:endParaRPr>
          </a:p>
        </p:txBody>
      </p:sp>
    </p:spTree>
    <p:extLst>
      <p:ext uri="{BB962C8B-B14F-4D97-AF65-F5344CB8AC3E}">
        <p14:creationId xmlns:p14="http://schemas.microsoft.com/office/powerpoint/2010/main" val="221940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206104" y="2619131"/>
            <a:ext cx="3834673" cy="1619039"/>
          </a:xfrm>
          <a:prstGeom prst="rect">
            <a:avLst/>
          </a:prstGeom>
        </p:spPr>
        <p:txBody>
          <a:bodyPr vert="horz" wrap="square" lIns="121900" tIns="121900" rIns="121900" bIns="121900" rtlCol="0" anchor="ctr" anchorCtr="0">
            <a:noAutofit/>
          </a:bodyPr>
          <a:lstStyle/>
          <a:p>
            <a:pPr lvl="0"/>
            <a:r>
              <a:rPr lang="en-US" sz="4267" dirty="0">
                <a:solidFill>
                  <a:srgbClr val="00B050"/>
                </a:solidFill>
              </a:rPr>
              <a:t>Transactional model of children’s sleep</a:t>
            </a:r>
            <a:endParaRPr sz="4267" dirty="0">
              <a:solidFill>
                <a:srgbClr val="00B050"/>
              </a:solidFill>
            </a:endParaRPr>
          </a:p>
        </p:txBody>
      </p:sp>
      <p:sp>
        <p:nvSpPr>
          <p:cNvPr id="249" name="Shape 249"/>
          <p:cNvSpPr txBox="1">
            <a:spLocks noGrp="1"/>
          </p:cNvSpPr>
          <p:nvPr>
            <p:ph type="subTitle" idx="4294967295"/>
          </p:nvPr>
        </p:nvSpPr>
        <p:spPr>
          <a:xfrm>
            <a:off x="322217" y="4335097"/>
            <a:ext cx="3323772" cy="1046400"/>
          </a:xfrm>
          <a:prstGeom prst="rect">
            <a:avLst/>
          </a:prstGeom>
        </p:spPr>
        <p:txBody>
          <a:bodyPr vert="horz" wrap="square" lIns="121900" tIns="121900" rIns="121900" bIns="121900" rtlCol="0" anchor="ctr" anchorCtr="0">
            <a:noAutofit/>
          </a:bodyPr>
          <a:lstStyle/>
          <a:p>
            <a:pPr marL="0" indent="0">
              <a:spcAft>
                <a:spcPts val="1333"/>
              </a:spcAft>
              <a:buNone/>
            </a:pPr>
            <a:r>
              <a:rPr lang="en-US" sz="2133" dirty="0"/>
              <a:t>(</a:t>
            </a:r>
            <a:r>
              <a:rPr lang="en-US" sz="2133" dirty="0" err="1"/>
              <a:t>Sadeh</a:t>
            </a:r>
            <a:r>
              <a:rPr lang="en-US" sz="2133" dirty="0"/>
              <a:t> &amp; Anders, </a:t>
            </a:r>
            <a:r>
              <a:rPr lang="en-US" sz="2133" dirty="0"/>
              <a:t>1993)</a:t>
            </a:r>
            <a:endParaRPr sz="2133" dirty="0"/>
          </a:p>
        </p:txBody>
      </p:sp>
      <p:sp>
        <p:nvSpPr>
          <p:cNvPr id="262" name="Shape 262"/>
          <p:cNvSpPr txBox="1">
            <a:spLocks noGrp="1"/>
          </p:cNvSpPr>
          <p:nvPr>
            <p:ph type="sldNum" idx="12"/>
          </p:nvPr>
        </p:nvSpPr>
        <p:spPr>
          <a:xfrm>
            <a:off x="10157333" y="6182000"/>
            <a:ext cx="1983200" cy="420800"/>
          </a:xfrm>
          <a:prstGeom prst="rect">
            <a:avLst/>
          </a:prstGeom>
        </p:spPr>
        <p:txBody>
          <a:bodyPr vert="horz" wrap="square" lIns="121900" tIns="121900" rIns="121900" bIns="121900" rtlCol="0" anchor="ctr" anchorCtr="0">
            <a:noAutofit/>
          </a:bodyPr>
          <a:lstStyle/>
          <a:p>
            <a:fld id="{00000000-1234-1234-1234-123412341234}" type="slidenum">
              <a:rPr lang="en"/>
              <a:pPr/>
              <a:t>12</a:t>
            </a:fld>
            <a:endParaRPr/>
          </a:p>
        </p:txBody>
      </p:sp>
      <p:sp>
        <p:nvSpPr>
          <p:cNvPr id="2" name="מלבן 1"/>
          <p:cNvSpPr/>
          <p:nvPr/>
        </p:nvSpPr>
        <p:spPr>
          <a:xfrm>
            <a:off x="3645989" y="81281"/>
            <a:ext cx="8406676" cy="587941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spTree>
    <p:extLst>
      <p:ext uri="{BB962C8B-B14F-4D97-AF65-F5344CB8AC3E}">
        <p14:creationId xmlns:p14="http://schemas.microsoft.com/office/powerpoint/2010/main" val="4191924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40509" y="1256145"/>
            <a:ext cx="7555346" cy="494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indent="0" algn="just" rtl="0" eaLnBrk="1" hangingPunct="1">
              <a:spcBef>
                <a:spcPct val="0"/>
              </a:spcBef>
              <a:buClr>
                <a:srgbClr val="0000FF"/>
              </a:buClr>
              <a:buSzTx/>
              <a:buNone/>
            </a:pPr>
            <a:r>
              <a:rPr lang="en-US" altLang="en-US" sz="2800" smtClean="0">
                <a:latin typeface="Times New Roman" panose="02020603050405020304" pitchFamily="18" charset="0"/>
                <a:cs typeface="Times New Roman" panose="02020603050405020304" pitchFamily="18" charset="0"/>
              </a:rPr>
              <a:t>From </a:t>
            </a:r>
            <a:r>
              <a:rPr lang="en-US" altLang="en-US" sz="2800" dirty="0" smtClean="0">
                <a:latin typeface="Times New Roman" panose="02020603050405020304" pitchFamily="18" charset="0"/>
                <a:cs typeface="Times New Roman" panose="02020603050405020304" pitchFamily="18" charset="0"/>
              </a:rPr>
              <a:t>Attachment perspective</a:t>
            </a:r>
            <a:r>
              <a:rPr lang="en-US" altLang="en-US" sz="2800" dirty="0">
                <a:latin typeface="Times New Roman" panose="02020603050405020304" pitchFamily="18" charset="0"/>
                <a:cs typeface="Times New Roman" panose="02020603050405020304" pitchFamily="18" charset="0"/>
              </a:rPr>
              <a:t>, separation at bedtime, and the absent caregiver, when awakening occurs, are anxiety-provoking </a:t>
            </a:r>
            <a:r>
              <a:rPr lang="en-US" altLang="en-US" sz="2800" dirty="0" smtClean="0">
                <a:latin typeface="Times New Roman" panose="02020603050405020304" pitchFamily="18" charset="0"/>
                <a:cs typeface="Times New Roman" panose="02020603050405020304" pitchFamily="18" charset="0"/>
              </a:rPr>
              <a:t>instances (Bowlby </a:t>
            </a:r>
            <a:r>
              <a:rPr lang="en-US" altLang="en-US" sz="2800" smtClean="0">
                <a:latin typeface="Times New Roman" panose="02020603050405020304" pitchFamily="18" charset="0"/>
                <a:cs typeface="Times New Roman" panose="02020603050405020304" pitchFamily="18" charset="0"/>
              </a:rPr>
              <a:t>1973</a:t>
            </a:r>
            <a:r>
              <a:rPr lang="en-US" altLang="en-US" sz="2800" smtClean="0">
                <a:latin typeface="Times New Roman" panose="02020603050405020304" pitchFamily="18" charset="0"/>
                <a:cs typeface="Times New Roman" panose="02020603050405020304" pitchFamily="18" charset="0"/>
              </a:rPr>
              <a:t>).</a:t>
            </a:r>
            <a:endParaRPr lang="en-US" altLang="en-US" sz="2800" dirty="0" smtClean="0">
              <a:latin typeface="Times New Roman" panose="02020603050405020304" pitchFamily="18" charset="0"/>
              <a:cs typeface="Times New Roman" panose="02020603050405020304" pitchFamily="18" charset="0"/>
            </a:endParaRPr>
          </a:p>
          <a:p>
            <a:pPr indent="0" algn="just" rtl="0" eaLnBrk="1" hangingPunct="1">
              <a:spcBef>
                <a:spcPct val="0"/>
              </a:spcBef>
              <a:buClr>
                <a:srgbClr val="0000FF"/>
              </a:buClr>
              <a:buSzTx/>
              <a:buNone/>
            </a:pPr>
            <a:r>
              <a:rPr lang="en-US" altLang="en-US" sz="2800" smtClean="0">
                <a:latin typeface="Times New Roman" panose="02020603050405020304" pitchFamily="18" charset="0"/>
                <a:cs typeface="Times New Roman" panose="02020603050405020304" pitchFamily="18" charset="0"/>
              </a:rPr>
              <a:t> </a:t>
            </a:r>
            <a:endParaRPr lang="en-US" altLang="en-US" sz="2800" smtClean="0">
              <a:latin typeface="Times New Roman" panose="02020603050405020304" pitchFamily="18" charset="0"/>
              <a:cs typeface="Times New Roman" panose="02020603050405020304" pitchFamily="18" charset="0"/>
            </a:endParaRPr>
          </a:p>
          <a:p>
            <a:pPr indent="0" algn="just" rtl="0" eaLnBrk="1" hangingPunct="1">
              <a:spcBef>
                <a:spcPct val="0"/>
              </a:spcBef>
              <a:buClr>
                <a:srgbClr val="0000FF"/>
              </a:buClr>
              <a:buSzTx/>
              <a:buNone/>
            </a:pPr>
            <a:r>
              <a:rPr lang="en-US" altLang="en-US" sz="2800" smtClean="0">
                <a:latin typeface="Times New Roman" panose="02020603050405020304" pitchFamily="18" charset="0"/>
                <a:cs typeface="Times New Roman" panose="02020603050405020304" pitchFamily="18" charset="0"/>
              </a:rPr>
              <a:t>A</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Freud </a:t>
            </a:r>
            <a:r>
              <a:rPr lang="en-US" altLang="en-US" sz="2800" dirty="0">
                <a:latin typeface="Times New Roman" panose="02020603050405020304" pitchFamily="18" charset="0"/>
                <a:cs typeface="Times New Roman" panose="02020603050405020304" pitchFamily="18" charset="0"/>
              </a:rPr>
              <a:t>(1965) maintained that going to bed is a prototype of separation; in going to bed, the child is required to separate physically from the parents and disengage from events of the day. </a:t>
            </a:r>
          </a:p>
          <a:p>
            <a:pPr indent="0" algn="just" rtl="0" eaLnBrk="1" hangingPunct="1">
              <a:spcBef>
                <a:spcPct val="0"/>
              </a:spcBef>
              <a:buClr>
                <a:srgbClr val="0000FF"/>
              </a:buClr>
              <a:buSzTx/>
              <a:buNone/>
            </a:pPr>
            <a:endParaRPr lang="en-US" altLang="en-US" sz="2800" smtClean="0">
              <a:latin typeface="Times New Roman" panose="02020603050405020304" pitchFamily="18" charset="0"/>
              <a:cs typeface="Times New Roman" panose="02020603050405020304" pitchFamily="18" charset="0"/>
            </a:endParaRPr>
          </a:p>
          <a:p>
            <a:pPr indent="0" algn="just" rtl="0">
              <a:spcBef>
                <a:spcPct val="0"/>
              </a:spcBef>
              <a:buClr>
                <a:srgbClr val="0000FF"/>
              </a:buClr>
              <a:buSzTx/>
              <a:buNone/>
            </a:pPr>
            <a:r>
              <a:rPr lang="en-US" altLang="en-US" sz="2800" smtClean="0">
                <a:latin typeface="Times New Roman" panose="02020603050405020304" pitchFamily="18" charset="0"/>
                <a:cs typeface="Times New Roman" panose="02020603050405020304" pitchFamily="18" charset="0"/>
              </a:rPr>
              <a:t>Separation at night     anxiety &amp; distress </a:t>
            </a:r>
            <a:r>
              <a:rPr lang="en-US" altLang="en-US" sz="2800" dirty="0" smtClean="0">
                <a:latin typeface="Times New Roman" panose="02020603050405020304" pitchFamily="18" charset="0"/>
                <a:cs typeface="Times New Roman" panose="02020603050405020304" pitchFamily="18" charset="0"/>
              </a:rPr>
              <a:t>in the dyad</a:t>
            </a:r>
            <a:endParaRPr lang="en-US" altLang="en-US" sz="2800" dirty="0">
              <a:latin typeface="Times New Roman" panose="02020603050405020304" pitchFamily="18" charset="0"/>
              <a:cs typeface="Times New Roman" panose="02020603050405020304" pitchFamily="18" charset="0"/>
            </a:endParaRPr>
          </a:p>
        </p:txBody>
      </p:sp>
      <p:sp>
        <p:nvSpPr>
          <p:cNvPr id="29699" name="Text Box 4"/>
          <p:cNvSpPr txBox="1">
            <a:spLocks noChangeArrowheads="1"/>
          </p:cNvSpPr>
          <p:nvPr/>
        </p:nvSpPr>
        <p:spPr bwMode="auto">
          <a:xfrm>
            <a:off x="2521430" y="360090"/>
            <a:ext cx="5400675"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733" b="1" smtClean="0">
                <a:solidFill>
                  <a:srgbClr val="FF0000"/>
                </a:solidFill>
                <a:latin typeface="Times New Roman" panose="02020603050405020304" pitchFamily="18" charset="0"/>
                <a:cs typeface="Times New Roman" panose="02020603050405020304" pitchFamily="18" charset="0"/>
              </a:rPr>
              <a:t>Sleep and Separation</a:t>
            </a:r>
            <a:endParaRPr lang="en-US" altLang="en-US" sz="3733" b="1" dirty="0">
              <a:solidFill>
                <a:srgbClr val="FF0000"/>
              </a:solidFill>
              <a:latin typeface="Times New Roman" panose="02020603050405020304" pitchFamily="18" charset="0"/>
              <a:cs typeface="Times New Roman" panose="02020603050405020304" pitchFamily="18" charset="0"/>
            </a:endParaRPr>
          </a:p>
        </p:txBody>
      </p:sp>
      <p:sp>
        <p:nvSpPr>
          <p:cNvPr id="3" name="Right Arrow 2"/>
          <p:cNvSpPr/>
          <p:nvPr/>
        </p:nvSpPr>
        <p:spPr>
          <a:xfrm>
            <a:off x="3629894" y="5754255"/>
            <a:ext cx="369451" cy="1385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pic>
        <p:nvPicPr>
          <p:cNvPr id="9" name="Picture 2" descr="Image result for images caregiving motivation parents and inf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909" y="4572008"/>
            <a:ext cx="2189032" cy="152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6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698">
                                            <p:txEl>
                                              <p:pRg st="4" end="4"/>
                                            </p:txEl>
                                          </p:spTgt>
                                        </p:tgtEl>
                                        <p:attrNameLst>
                                          <p:attrName>style.visibility</p:attrName>
                                        </p:attrNameLst>
                                      </p:cBhvr>
                                      <p:to>
                                        <p:strVal val="visible"/>
                                      </p:to>
                                    </p:set>
                                    <p:anim calcmode="lin" valueType="num">
                                      <p:cBhvr additive="base">
                                        <p:cTn id="17" dur="500" fill="hold"/>
                                        <p:tgtEl>
                                          <p:spTgt spid="2969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chemeClr val="bg1"/>
                </a:solidFill>
              </a:rPr>
              <a:t>Attachment- Caregiving model</a:t>
            </a:r>
            <a:endParaRPr lang="en-US" dirty="0">
              <a:solidFill>
                <a:schemeClr val="bg1"/>
              </a:solidFill>
            </a:endParaRPr>
          </a:p>
        </p:txBody>
      </p:sp>
      <p:sp>
        <p:nvSpPr>
          <p:cNvPr id="4" name="Text Placeholder 3"/>
          <p:cNvSpPr>
            <a:spLocks noGrp="1"/>
          </p:cNvSpPr>
          <p:nvPr>
            <p:ph type="body" idx="2"/>
          </p:nvPr>
        </p:nvSpPr>
        <p:spPr>
          <a:xfrm>
            <a:off x="3409659" y="1699872"/>
            <a:ext cx="3150916" cy="886299"/>
          </a:xfrm>
        </p:spPr>
        <p:txBody>
          <a:bodyPr>
            <a:normAutofit lnSpcReduction="10000"/>
          </a:bodyPr>
          <a:lstStyle/>
          <a:p>
            <a:pPr marL="152396" indent="0" algn="ctr">
              <a:buNone/>
            </a:pPr>
            <a:r>
              <a:rPr lang="en-US" sz="2800" b="1" dirty="0" smtClean="0">
                <a:solidFill>
                  <a:srgbClr val="FF0000"/>
                </a:solidFill>
              </a:rPr>
              <a:t>George &amp; </a:t>
            </a:r>
            <a:r>
              <a:rPr lang="en-US" sz="2800" b="1" smtClean="0">
                <a:solidFill>
                  <a:srgbClr val="FF0000"/>
                </a:solidFill>
              </a:rPr>
              <a:t>Salomon </a:t>
            </a:r>
            <a:r>
              <a:rPr lang="en-US" sz="2800" b="1" smtClean="0">
                <a:solidFill>
                  <a:srgbClr val="FF0000"/>
                </a:solidFill>
              </a:rPr>
              <a:t>(1996;2008)</a:t>
            </a:r>
            <a:endParaRPr lang="en-US" sz="2800" b="1" dirty="0">
              <a:solidFill>
                <a:srgbClr val="FF0000"/>
              </a:solidFill>
            </a:endParaRPr>
          </a:p>
        </p:txBody>
      </p:sp>
      <p:sp>
        <p:nvSpPr>
          <p:cNvPr id="5" name="Text Placeholder 4"/>
          <p:cNvSpPr>
            <a:spLocks noGrp="1"/>
          </p:cNvSpPr>
          <p:nvPr>
            <p:ph type="body" idx="3"/>
          </p:nvPr>
        </p:nvSpPr>
        <p:spPr>
          <a:xfrm>
            <a:off x="14991109" y="7634657"/>
            <a:ext cx="1106572" cy="2294095"/>
          </a:xfrm>
        </p:spPr>
        <p:txBody>
          <a:bodyPr/>
          <a:lstStyle/>
          <a:p>
            <a:r>
              <a:rPr lang="en-US" dirty="0" smtClean="0"/>
              <a:t>C</a:t>
            </a:r>
            <a:endParaRPr lang="en-US" dirty="0"/>
          </a:p>
        </p:txBody>
      </p:sp>
      <p:sp>
        <p:nvSpPr>
          <p:cNvPr id="8" name="TextBox 7"/>
          <p:cNvSpPr txBox="1"/>
          <p:nvPr/>
        </p:nvSpPr>
        <p:spPr>
          <a:xfrm>
            <a:off x="1803748" y="388307"/>
            <a:ext cx="45719" cy="369332"/>
          </a:xfrm>
          <a:prstGeom prst="rect">
            <a:avLst/>
          </a:prstGeom>
          <a:noFill/>
        </p:spPr>
        <p:txBody>
          <a:bodyPr wrap="square" rtlCol="0">
            <a:spAutoFit/>
          </a:bodyPr>
          <a:lstStyle/>
          <a:p>
            <a:endParaRPr lang="en-US" dirty="0"/>
          </a:p>
        </p:txBody>
      </p:sp>
      <p:sp>
        <p:nvSpPr>
          <p:cNvPr id="16" name="TextBox 15"/>
          <p:cNvSpPr txBox="1"/>
          <p:nvPr/>
        </p:nvSpPr>
        <p:spPr>
          <a:xfrm flipH="1">
            <a:off x="4040724" y="11855026"/>
            <a:ext cx="1024820" cy="369332"/>
          </a:xfrm>
          <a:prstGeom prst="rect">
            <a:avLst/>
          </a:prstGeom>
          <a:noFill/>
        </p:spPr>
        <p:txBody>
          <a:bodyPr wrap="square" rtlCol="0">
            <a:spAutoFit/>
          </a:bodyPr>
          <a:lstStyle/>
          <a:p>
            <a:endParaRPr lang="en-US" dirty="0"/>
          </a:p>
        </p:txBody>
      </p:sp>
      <p:sp>
        <p:nvSpPr>
          <p:cNvPr id="14" name="TextBox 13"/>
          <p:cNvSpPr txBox="1"/>
          <p:nvPr/>
        </p:nvSpPr>
        <p:spPr>
          <a:xfrm>
            <a:off x="5687539" y="6103399"/>
            <a:ext cx="45719" cy="369332"/>
          </a:xfrm>
          <a:prstGeom prst="rect">
            <a:avLst/>
          </a:prstGeom>
          <a:noFill/>
        </p:spPr>
        <p:txBody>
          <a:bodyPr wrap="square" rtlCol="0">
            <a:spAutoFit/>
          </a:bodyPr>
          <a:lstStyle/>
          <a:p>
            <a:endParaRPr lang="en-US" dirty="0"/>
          </a:p>
        </p:txBody>
      </p:sp>
      <p:pic>
        <p:nvPicPr>
          <p:cNvPr id="5130" name="Picture 10" descr="Image result for images caregiving motivation parents and inf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55" y="1979139"/>
            <a:ext cx="2406907" cy="1442632"/>
          </a:xfrm>
          <a:prstGeom prst="rect">
            <a:avLst/>
          </a:prstGeom>
          <a:noFill/>
          <a:extLst>
            <a:ext uri="{909E8E84-426E-40DD-AFC4-6F175D3DCCD1}">
              <a14:hiddenFill xmlns:a14="http://schemas.microsoft.com/office/drawing/2010/main">
                <a:solidFill>
                  <a:srgbClr val="FFFFFF"/>
                </a:solidFill>
              </a14:hiddenFill>
            </a:ext>
          </a:extLst>
        </p:spPr>
      </p:pic>
      <p:pic>
        <p:nvPicPr>
          <p:cNvPr id="5158" name="Picture 38" descr="C:\Users\User\Downloads\Attachment caregiving and sleep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836" y="4461163"/>
            <a:ext cx="3953164" cy="21797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28291" y="2761670"/>
            <a:ext cx="4414985" cy="3754874"/>
          </a:xfrm>
          <a:prstGeom prst="rect">
            <a:avLst/>
          </a:prstGeom>
          <a:noFill/>
        </p:spPr>
        <p:txBody>
          <a:bodyPr wrap="square" rtlCol="0">
            <a:spAutoFit/>
          </a:bodyPr>
          <a:lstStyle/>
          <a:p>
            <a:pPr>
              <a:buClr>
                <a:srgbClr val="0000FF"/>
              </a:buClr>
            </a:pPr>
            <a:r>
              <a:rPr lang="en-US" altLang="en-US" sz="2000">
                <a:latin typeface="Times New Roman" panose="02020603050405020304" pitchFamily="18" charset="0"/>
                <a:cs typeface="Times New Roman" panose="02020603050405020304" pitchFamily="18" charset="0"/>
              </a:rPr>
              <a:t>In situations of </a:t>
            </a:r>
            <a:r>
              <a:rPr lang="en-US" altLang="en-US" sz="2000">
                <a:latin typeface="Times New Roman" panose="02020603050405020304" pitchFamily="18" charset="0"/>
                <a:cs typeface="Times New Roman" panose="02020603050405020304" pitchFamily="18" charset="0"/>
              </a:rPr>
              <a:t>danger </a:t>
            </a:r>
            <a:r>
              <a:rPr lang="en-US" altLang="en-US" sz="2000" smtClean="0">
                <a:latin typeface="Times New Roman" panose="02020603050405020304" pitchFamily="18" charset="0"/>
                <a:cs typeface="Times New Roman" panose="02020603050405020304" pitchFamily="18" charset="0"/>
              </a:rPr>
              <a:t>(real </a:t>
            </a:r>
            <a:r>
              <a:rPr lang="en-US" altLang="en-US" sz="2000">
                <a:latin typeface="Times New Roman" panose="02020603050405020304" pitchFamily="18" charset="0"/>
                <a:cs typeface="Times New Roman" panose="02020603050405020304" pitchFamily="18" charset="0"/>
              </a:rPr>
              <a:t>or </a:t>
            </a:r>
            <a:r>
              <a:rPr lang="en-US" altLang="en-US" sz="2000" smtClean="0">
                <a:latin typeface="Times New Roman" panose="02020603050405020304" pitchFamily="18" charset="0"/>
                <a:cs typeface="Times New Roman" panose="02020603050405020304" pitchFamily="18" charset="0"/>
              </a:rPr>
              <a:t>imagined) </a:t>
            </a:r>
            <a:endParaRPr lang="en-US" altLang="en-US" sz="2000">
              <a:latin typeface="Times New Roman" panose="02020603050405020304" pitchFamily="18" charset="0"/>
              <a:cs typeface="Times New Roman" panose="02020603050405020304" pitchFamily="18" charset="0"/>
            </a:endParaRPr>
          </a:p>
          <a:p>
            <a:pPr>
              <a:buClr>
                <a:srgbClr val="0000FF"/>
              </a:buClr>
            </a:pPr>
            <a:r>
              <a:rPr lang="en-US" altLang="en-US" sz="2000">
                <a:latin typeface="Times New Roman" panose="02020603050405020304" pitchFamily="18" charset="0"/>
                <a:cs typeface="Times New Roman" panose="02020603050405020304" pitchFamily="18" charset="0"/>
              </a:rPr>
              <a:t>caregiving </a:t>
            </a:r>
            <a:r>
              <a:rPr lang="en-US" altLang="en-US" sz="2000" smtClean="0">
                <a:latin typeface="Times New Roman" panose="02020603050405020304" pitchFamily="18" charset="0"/>
                <a:cs typeface="Times New Roman" panose="02020603050405020304" pitchFamily="18" charset="0"/>
              </a:rPr>
              <a:t>drive is activated</a:t>
            </a:r>
          </a:p>
          <a:p>
            <a:pPr>
              <a:buClr>
                <a:srgbClr val="0000FF"/>
              </a:buClr>
            </a:pPr>
            <a:endParaRPr lang="en-US" altLang="en-US" sz="20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smtClean="0">
                <a:solidFill>
                  <a:srgbClr val="FF0000"/>
                </a:solidFill>
              </a:rPr>
              <a:t>Motivation to  provide protection</a:t>
            </a:r>
          </a:p>
          <a:p>
            <a:pPr marL="285750" indent="-285750">
              <a:buFont typeface="Arial" panose="020B0604020202020204" pitchFamily="34" charset="0"/>
              <a:buChar char="•"/>
            </a:pPr>
            <a:endParaRPr lang="en-US" sz="2000" smtClean="0">
              <a:solidFill>
                <a:srgbClr val="FF0000"/>
              </a:solidFill>
            </a:endParaRPr>
          </a:p>
          <a:p>
            <a:pPr marL="285750" indent="-285750">
              <a:buFont typeface="Arial" panose="020B0604020202020204" pitchFamily="34" charset="0"/>
              <a:buChar char="•"/>
            </a:pPr>
            <a:r>
              <a:rPr lang="en-US" sz="2000" smtClean="0">
                <a:solidFill>
                  <a:srgbClr val="FF0000"/>
                </a:solidFill>
              </a:rPr>
              <a:t>Activated </a:t>
            </a:r>
            <a:r>
              <a:rPr lang="en-US" sz="2000">
                <a:solidFill>
                  <a:srgbClr val="FF0000"/>
                </a:solidFill>
              </a:rPr>
              <a:t>by </a:t>
            </a:r>
            <a:r>
              <a:rPr lang="en-US" sz="2000" smtClean="0">
                <a:solidFill>
                  <a:srgbClr val="FF0000"/>
                </a:solidFill>
              </a:rPr>
              <a:t>child </a:t>
            </a:r>
            <a:r>
              <a:rPr lang="en-US" sz="2000">
                <a:solidFill>
                  <a:srgbClr val="FF0000"/>
                </a:solidFill>
              </a:rPr>
              <a:t>attachment behavior</a:t>
            </a:r>
          </a:p>
          <a:p>
            <a:pPr marL="285750" indent="-285750">
              <a:buFont typeface="Arial" panose="020B0604020202020204" pitchFamily="34" charset="0"/>
              <a:buChar char="•"/>
            </a:pPr>
            <a:endParaRPr lang="en-US" sz="2000" smtClean="0">
              <a:solidFill>
                <a:srgbClr val="FF0000"/>
              </a:solidFill>
            </a:endParaRPr>
          </a:p>
          <a:p>
            <a:pPr marL="285750" indent="-285750">
              <a:buFont typeface="Arial" panose="020B0604020202020204" pitchFamily="34" charset="0"/>
              <a:buChar char="•"/>
            </a:pPr>
            <a:r>
              <a:rPr lang="en-US" sz="2000" smtClean="0">
                <a:solidFill>
                  <a:srgbClr val="FF0000"/>
                </a:solidFill>
              </a:rPr>
              <a:t>Driven  </a:t>
            </a:r>
            <a:r>
              <a:rPr lang="en-US" sz="2000">
                <a:solidFill>
                  <a:srgbClr val="FF0000"/>
                </a:solidFill>
              </a:rPr>
              <a:t>by fear of danger</a:t>
            </a:r>
          </a:p>
          <a:p>
            <a:pPr marL="285750" indent="-285750">
              <a:buFont typeface="Arial" panose="020B0604020202020204" pitchFamily="34" charset="0"/>
              <a:buChar char="•"/>
            </a:pPr>
            <a:endParaRPr lang="en-US" sz="2000" smtClean="0">
              <a:solidFill>
                <a:srgbClr val="FF0000"/>
              </a:solidFill>
            </a:endParaRPr>
          </a:p>
          <a:p>
            <a:pPr marL="285750" indent="-285750">
              <a:buFont typeface="Arial" panose="020B0604020202020204" pitchFamily="34" charset="0"/>
              <a:buChar char="•"/>
            </a:pPr>
            <a:r>
              <a:rPr lang="en-US" sz="2000" smtClean="0">
                <a:solidFill>
                  <a:srgbClr val="FF0000"/>
                </a:solidFill>
              </a:rPr>
              <a:t>Triggered  by </a:t>
            </a:r>
            <a:r>
              <a:rPr lang="en-US" sz="2000">
                <a:solidFill>
                  <a:srgbClr val="FF0000"/>
                </a:solidFill>
              </a:rPr>
              <a:t>parental anxiety</a:t>
            </a:r>
          </a:p>
          <a:p>
            <a:endParaRPr lang="en-US"/>
          </a:p>
        </p:txBody>
      </p:sp>
      <p:sp>
        <p:nvSpPr>
          <p:cNvPr id="17" name="Rectangle 3"/>
          <p:cNvSpPr txBox="1">
            <a:spLocks noChangeArrowheads="1"/>
          </p:cNvSpPr>
          <p:nvPr/>
        </p:nvSpPr>
        <p:spPr>
          <a:xfrm>
            <a:off x="452583" y="3722248"/>
            <a:ext cx="3297382" cy="249381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FF"/>
              </a:buClr>
            </a:pPr>
            <a:r>
              <a:rPr lang="en-US" altLang="en-US" sz="2667" smtClean="0">
                <a:latin typeface="Times New Roman" panose="02020603050405020304" pitchFamily="18" charset="0"/>
                <a:cs typeface="Times New Roman" panose="02020603050405020304" pitchFamily="18" charset="0"/>
              </a:rPr>
              <a:t>Attachment system    </a:t>
            </a:r>
            <a:r>
              <a:rPr lang="en-US" altLang="en-US" sz="2667" b="1" smtClean="0">
                <a:solidFill>
                  <a:srgbClr val="FF0000"/>
                </a:solidFill>
                <a:latin typeface="Times New Roman" panose="02020603050405020304" pitchFamily="18" charset="0"/>
                <a:cs typeface="Times New Roman" panose="02020603050405020304" pitchFamily="18" charset="0"/>
              </a:rPr>
              <a:t>seek</a:t>
            </a:r>
            <a:r>
              <a:rPr lang="en-US" altLang="en-US" sz="2667" smtClean="0">
                <a:latin typeface="Times New Roman" panose="02020603050405020304" pitchFamily="18" charset="0"/>
                <a:cs typeface="Times New Roman" panose="02020603050405020304" pitchFamily="18" charset="0"/>
              </a:rPr>
              <a:t> protection </a:t>
            </a:r>
          </a:p>
          <a:p>
            <a:pPr>
              <a:buClr>
                <a:srgbClr val="0000FF"/>
              </a:buClr>
            </a:pPr>
            <a:endParaRPr lang="en-US" altLang="en-US" sz="2667" smtClean="0">
              <a:latin typeface="Times New Roman" panose="02020603050405020304" pitchFamily="18" charset="0"/>
              <a:cs typeface="Times New Roman" panose="02020603050405020304" pitchFamily="18" charset="0"/>
            </a:endParaRPr>
          </a:p>
          <a:p>
            <a:pPr>
              <a:buClr>
                <a:srgbClr val="0000FF"/>
              </a:buClr>
            </a:pPr>
            <a:r>
              <a:rPr lang="en-US" altLang="en-US" sz="2667" smtClean="0">
                <a:latin typeface="Times New Roman" panose="02020603050405020304" pitchFamily="18" charset="0"/>
                <a:cs typeface="Times New Roman" panose="02020603050405020304" pitchFamily="18" charset="0"/>
              </a:rPr>
              <a:t>Caregiving system </a:t>
            </a:r>
            <a:r>
              <a:rPr lang="en-US" altLang="en-US" sz="2667" b="1">
                <a:solidFill>
                  <a:srgbClr val="FF0000"/>
                </a:solidFill>
                <a:latin typeface="Times New Roman" panose="02020603050405020304" pitchFamily="18" charset="0"/>
                <a:cs typeface="Times New Roman" panose="02020603050405020304" pitchFamily="18" charset="0"/>
              </a:rPr>
              <a:t>provide</a:t>
            </a:r>
            <a:r>
              <a:rPr lang="en-US" altLang="en-US" sz="2667" b="1">
                <a:latin typeface="Times New Roman" panose="02020603050405020304" pitchFamily="18" charset="0"/>
                <a:cs typeface="Times New Roman" panose="02020603050405020304" pitchFamily="18" charset="0"/>
              </a:rPr>
              <a:t> </a:t>
            </a:r>
            <a:r>
              <a:rPr lang="en-US" altLang="en-US" sz="2667" smtClean="0">
                <a:latin typeface="Times New Roman" panose="02020603050405020304" pitchFamily="18" charset="0"/>
                <a:cs typeface="Times New Roman" panose="02020603050405020304" pitchFamily="18" charset="0"/>
              </a:rPr>
              <a:t>protection</a:t>
            </a:r>
            <a:r>
              <a:rPr lang="en-US" altLang="en-US" sz="2667" dirty="0">
                <a:latin typeface="Times New Roman" panose="02020603050405020304" pitchFamily="18" charset="0"/>
                <a:cs typeface="Times New Roman" panose="02020603050405020304" pitchFamily="18" charset="0"/>
              </a:rPr>
              <a:t>. </a:t>
            </a:r>
          </a:p>
          <a:p>
            <a:pPr>
              <a:buClr>
                <a:srgbClr val="0000FF"/>
              </a:buClr>
            </a:pPr>
            <a:endParaRPr lang="en-US" altLang="en-US" sz="2667" smtClean="0">
              <a:latin typeface="Times New Roman" panose="02020603050405020304" pitchFamily="18" charset="0"/>
              <a:cs typeface="Times New Roman" panose="02020603050405020304" pitchFamily="18" charset="0"/>
            </a:endParaRPr>
          </a:p>
          <a:p>
            <a:pPr>
              <a:buClr>
                <a:srgbClr val="0000FF"/>
              </a:buClr>
            </a:pPr>
            <a:endParaRPr lang="en-US" altLang="en-US" sz="2667" smtClean="0">
              <a:latin typeface="Times New Roman" panose="02020603050405020304" pitchFamily="18" charset="0"/>
              <a:cs typeface="Times New Roman" panose="02020603050405020304" pitchFamily="18" charset="0"/>
            </a:endParaRPr>
          </a:p>
          <a:p>
            <a:pPr>
              <a:buClr>
                <a:srgbClr val="0000FF"/>
              </a:buClr>
            </a:pPr>
            <a:endParaRPr lang="en-US" altLang="en-US" sz="2667" dirty="0">
              <a:latin typeface="Times New Roman" panose="02020603050405020304" pitchFamily="18" charset="0"/>
              <a:cs typeface="Times New Roman" panose="02020603050405020304" pitchFamily="18" charset="0"/>
            </a:endParaRPr>
          </a:p>
        </p:txBody>
      </p:sp>
      <p:pic>
        <p:nvPicPr>
          <p:cNvPr id="22" name="Picture 12" descr="Image result for images caregiving motivation parents and infa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9964" y="2170553"/>
            <a:ext cx="2652042" cy="165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20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3"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818" y="365125"/>
            <a:ext cx="9324439" cy="1325563"/>
          </a:xfrm>
        </p:spPr>
        <p:txBody>
          <a:bodyPr/>
          <a:lstStyle/>
          <a:p>
            <a:r>
              <a:rPr lang="en-US" smtClean="0"/>
              <a:t>   </a:t>
            </a:r>
            <a:r>
              <a:rPr lang="en-US" sz="3600" b="1" smtClean="0">
                <a:solidFill>
                  <a:srgbClr val="FF0000"/>
                </a:solidFill>
                <a:latin typeface="+mn-lt"/>
              </a:rPr>
              <a:t>Conflicting </a:t>
            </a:r>
            <a:r>
              <a:rPr lang="en-US" sz="3600" b="1" dirty="0" smtClean="0">
                <a:solidFill>
                  <a:srgbClr val="FF0000"/>
                </a:solidFill>
                <a:latin typeface="+mn-lt"/>
              </a:rPr>
              <a:t>needs: </a:t>
            </a:r>
            <a:r>
              <a:rPr lang="en-US" sz="3600" b="1" smtClean="0">
                <a:solidFill>
                  <a:srgbClr val="FF0000"/>
                </a:solidFill>
                <a:latin typeface="+mn-lt"/>
              </a:rPr>
              <a:t>a </a:t>
            </a:r>
            <a:r>
              <a:rPr lang="en-US" sz="3600" b="1" smtClean="0">
                <a:solidFill>
                  <a:srgbClr val="FF0000"/>
                </a:solidFill>
                <a:latin typeface="+mn-lt"/>
              </a:rPr>
              <a:t>parenting challenge</a:t>
            </a:r>
            <a:endParaRPr lang="en-US" sz="3600" b="1" dirty="0">
              <a:solidFill>
                <a:srgbClr val="FF0000"/>
              </a:solidFill>
              <a:latin typeface="+mn-lt"/>
            </a:endParaRPr>
          </a:p>
        </p:txBody>
      </p:sp>
      <p:sp>
        <p:nvSpPr>
          <p:cNvPr id="3" name="Content Placeholder 2"/>
          <p:cNvSpPr>
            <a:spLocks noGrp="1"/>
          </p:cNvSpPr>
          <p:nvPr>
            <p:ph sz="half" idx="1"/>
          </p:nvPr>
        </p:nvSpPr>
        <p:spPr>
          <a:xfrm>
            <a:off x="838199" y="1825624"/>
            <a:ext cx="10279743" cy="3790085"/>
          </a:xfrm>
        </p:spPr>
        <p:txBody>
          <a:bodyPr>
            <a:normAutofit/>
          </a:bodyPr>
          <a:lstStyle/>
          <a:p>
            <a:pPr marL="0" indent="0">
              <a:buNone/>
            </a:pPr>
            <a:r>
              <a:rPr lang="en-US" sz="3200" dirty="0" smtClean="0"/>
              <a:t>        </a:t>
            </a:r>
            <a:r>
              <a:rPr lang="en-US" sz="3200" smtClean="0">
                <a:solidFill>
                  <a:srgbClr val="FF0000"/>
                </a:solidFill>
              </a:rPr>
              <a:t>Caregiving </a:t>
            </a:r>
            <a:r>
              <a:rPr lang="en-US" sz="3200" smtClean="0">
                <a:solidFill>
                  <a:srgbClr val="FF0000"/>
                </a:solidFill>
              </a:rPr>
              <a:t>System        </a:t>
            </a:r>
            <a:r>
              <a:rPr lang="en-US" sz="3200" dirty="0" smtClean="0">
                <a:solidFill>
                  <a:srgbClr val="FF0000"/>
                </a:solidFill>
              </a:rPr>
              <a:t>vs</a:t>
            </a:r>
            <a:r>
              <a:rPr lang="en-US" sz="3200" smtClean="0">
                <a:solidFill>
                  <a:srgbClr val="FF0000"/>
                </a:solidFill>
              </a:rPr>
              <a:t>.          </a:t>
            </a:r>
            <a:r>
              <a:rPr lang="en-US" sz="3200" smtClean="0">
                <a:solidFill>
                  <a:srgbClr val="FF0000"/>
                </a:solidFill>
              </a:rPr>
              <a:t>  Sleep </a:t>
            </a:r>
            <a:r>
              <a:rPr lang="en-US" sz="3200" dirty="0" smtClean="0">
                <a:solidFill>
                  <a:srgbClr val="FF0000"/>
                </a:solidFill>
              </a:rPr>
              <a:t>Drive</a:t>
            </a:r>
          </a:p>
          <a:p>
            <a:pPr>
              <a:buFont typeface="Wingdings" panose="05000000000000000000" pitchFamily="2" charset="2"/>
              <a:buChar char="q"/>
            </a:pPr>
            <a:r>
              <a:rPr lang="en-US" smtClean="0"/>
              <a:t> </a:t>
            </a:r>
            <a:r>
              <a:rPr lang="en-US"/>
              <a:t>Survival motivation</a:t>
            </a:r>
          </a:p>
          <a:p>
            <a:pPr>
              <a:buFont typeface="Wingdings" panose="05000000000000000000" pitchFamily="2" charset="2"/>
              <a:buChar char="q"/>
            </a:pPr>
            <a:r>
              <a:rPr lang="en-US"/>
              <a:t> Protection of offspring</a:t>
            </a:r>
          </a:p>
          <a:p>
            <a:pPr>
              <a:buFont typeface="Wingdings" panose="05000000000000000000" pitchFamily="2" charset="2"/>
              <a:buChar char="q"/>
            </a:pPr>
            <a:r>
              <a:rPr lang="en-US"/>
              <a:t> Proximity</a:t>
            </a:r>
          </a:p>
          <a:p>
            <a:pPr>
              <a:buFont typeface="Wingdings" panose="05000000000000000000" pitchFamily="2" charset="2"/>
              <a:buChar char="q"/>
            </a:pPr>
            <a:r>
              <a:rPr lang="en-US"/>
              <a:t> Regulation </a:t>
            </a:r>
          </a:p>
          <a:p>
            <a:pPr>
              <a:buFont typeface="Wingdings" panose="05000000000000000000" pitchFamily="2" charset="2"/>
              <a:buChar char="q"/>
            </a:pPr>
            <a:endParaRPr lang="en-US" dirty="0"/>
          </a:p>
        </p:txBody>
      </p:sp>
      <p:pic>
        <p:nvPicPr>
          <p:cNvPr id="10" name="Picture 4" descr="Image result for borbely slee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5091" y="2660074"/>
            <a:ext cx="5804059" cy="30334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83927" y="5704900"/>
            <a:ext cx="4405746" cy="861774"/>
          </a:xfrm>
          <a:prstGeom prst="rect">
            <a:avLst/>
          </a:prstGeom>
          <a:noFill/>
        </p:spPr>
        <p:txBody>
          <a:bodyPr wrap="square" rtlCol="0">
            <a:spAutoFit/>
          </a:bodyPr>
          <a:lstStyle/>
          <a:p>
            <a:r>
              <a:rPr lang="en-US" sz="1600" b="1">
                <a:solidFill>
                  <a:srgbClr val="FF0000"/>
                </a:solidFill>
              </a:rPr>
              <a:t>Two-process model of sleep regulation</a:t>
            </a:r>
          </a:p>
          <a:p>
            <a:pPr algn="ctr"/>
            <a:r>
              <a:rPr lang="en-US" sz="1600" b="1">
                <a:solidFill>
                  <a:srgbClr val="FF0000"/>
                </a:solidFill>
              </a:rPr>
              <a:t>Homeostatic &amp; Circadian </a:t>
            </a:r>
          </a:p>
          <a:p>
            <a:pPr algn="ctr"/>
            <a:r>
              <a:rPr lang="en-US" sz="1600" b="1">
                <a:solidFill>
                  <a:srgbClr val="FF0000"/>
                </a:solidFill>
              </a:rPr>
              <a:t>Borbély (1975; 2022)</a:t>
            </a:r>
            <a:endParaRPr lang="en-US" sz="1600"/>
          </a:p>
        </p:txBody>
      </p:sp>
      <p:sp>
        <p:nvSpPr>
          <p:cNvPr id="8" name="TextBox 7"/>
          <p:cNvSpPr txBox="1"/>
          <p:nvPr/>
        </p:nvSpPr>
        <p:spPr>
          <a:xfrm>
            <a:off x="2540000" y="6049818"/>
            <a:ext cx="184731" cy="369332"/>
          </a:xfrm>
          <a:prstGeom prst="rect">
            <a:avLst/>
          </a:prstGeom>
          <a:noFill/>
        </p:spPr>
        <p:txBody>
          <a:bodyPr wrap="none" rtlCol="0">
            <a:spAutoFit/>
          </a:bodyPr>
          <a:lstStyle/>
          <a:p>
            <a:endParaRPr lang="en-US"/>
          </a:p>
        </p:txBody>
      </p:sp>
      <p:sp>
        <p:nvSpPr>
          <p:cNvPr id="13" name="Content Placeholder 2"/>
          <p:cNvSpPr txBox="1">
            <a:spLocks/>
          </p:cNvSpPr>
          <p:nvPr/>
        </p:nvSpPr>
        <p:spPr>
          <a:xfrm>
            <a:off x="2540664" y="7665382"/>
            <a:ext cx="880555" cy="6110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smtClean="0"/>
              <a:t>        </a:t>
            </a:r>
            <a:r>
              <a:rPr lang="en-US" sz="3200" smtClean="0">
                <a:solidFill>
                  <a:srgbClr val="FF0000"/>
                </a:solidFill>
              </a:rPr>
              <a:t>Caregiving System        vs.            Sleep Drive</a:t>
            </a:r>
          </a:p>
          <a:p>
            <a:pPr>
              <a:buFont typeface="Wingdings" panose="05000000000000000000" pitchFamily="2" charset="2"/>
              <a:buChar char="q"/>
            </a:pPr>
            <a:endParaRPr lang="en-US" smtClean="0"/>
          </a:p>
          <a:p>
            <a:pPr>
              <a:buFont typeface="Wingdings" panose="05000000000000000000" pitchFamily="2" charset="2"/>
              <a:buChar char="q"/>
            </a:pPr>
            <a:r>
              <a:rPr lang="en-US" smtClean="0"/>
              <a:t> Survival motivation</a:t>
            </a:r>
          </a:p>
          <a:p>
            <a:pPr>
              <a:buFont typeface="Wingdings" panose="05000000000000000000" pitchFamily="2" charset="2"/>
              <a:buChar char="q"/>
            </a:pPr>
            <a:r>
              <a:rPr lang="en-US" smtClean="0"/>
              <a:t> Protection of offspring</a:t>
            </a:r>
          </a:p>
          <a:p>
            <a:pPr>
              <a:buFont typeface="Wingdings" panose="05000000000000000000" pitchFamily="2" charset="2"/>
              <a:buChar char="q"/>
            </a:pPr>
            <a:r>
              <a:rPr lang="en-US" smtClean="0"/>
              <a:t> Proximity</a:t>
            </a:r>
          </a:p>
          <a:p>
            <a:pPr>
              <a:buFont typeface="Wingdings" panose="05000000000000000000" pitchFamily="2" charset="2"/>
              <a:buChar char="q"/>
            </a:pPr>
            <a:r>
              <a:rPr lang="en-US" smtClean="0"/>
              <a:t> Regulation </a:t>
            </a:r>
          </a:p>
          <a:p>
            <a:pPr>
              <a:buFont typeface="Wingdings" panose="05000000000000000000" pitchFamily="2" charset="2"/>
              <a:buChar char="q"/>
            </a:pPr>
            <a:endParaRPr lang="en-US" dirty="0"/>
          </a:p>
        </p:txBody>
      </p:sp>
      <p:pic>
        <p:nvPicPr>
          <p:cNvPr id="14" name="Picture 2" descr="Father comforting crying bab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965" y="5015345"/>
            <a:ext cx="2521526" cy="15513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xhausted father lies asleep on the sofa holding his baby girl - tired parent stock pictures, royalty-free photos &amp;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5130" y="258624"/>
            <a:ext cx="2290638" cy="152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86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 calcmode="lin" valueType="num">
                                      <p:cBhvr additive="base">
                                        <p:cTn id="1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 calcmode="lin" valueType="num">
                                      <p:cBhvr additive="base">
                                        <p:cTn id="2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 calcmode="lin" valueType="num">
                                      <p:cBhvr additive="base">
                                        <p:cTn id="2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513" y="365125"/>
            <a:ext cx="8056418" cy="1325563"/>
          </a:xfrm>
        </p:spPr>
        <p:txBody>
          <a:bodyPr/>
          <a:lstStyle/>
          <a:p>
            <a:r>
              <a:rPr lang="en-US" sz="3733" b="1" smtClean="0">
                <a:solidFill>
                  <a:srgbClr val="FF0000"/>
                </a:solidFill>
              </a:rPr>
              <a:t>Maternal </a:t>
            </a:r>
            <a:r>
              <a:rPr lang="en-US" sz="3733" b="1" dirty="0">
                <a:solidFill>
                  <a:srgbClr val="FF0000"/>
                </a:solidFill>
              </a:rPr>
              <a:t>Separation Anxiety</a:t>
            </a:r>
          </a:p>
        </p:txBody>
      </p:sp>
      <p:sp>
        <p:nvSpPr>
          <p:cNvPr id="3" name="Slide Number Placeholder 2"/>
          <p:cNvSpPr>
            <a:spLocks noGrp="1"/>
          </p:cNvSpPr>
          <p:nvPr>
            <p:ph type="sldNum" idx="12"/>
          </p:nvPr>
        </p:nvSpPr>
        <p:spPr/>
        <p:txBody>
          <a:bodyPr/>
          <a:lstStyle/>
          <a:p>
            <a:fld id="{00000000-1234-1234-1234-123412341234}" type="slidenum">
              <a:rPr lang="en" smtClean="0"/>
              <a:pPr/>
              <a:t>16</a:t>
            </a:fld>
            <a:endParaRPr lang="en"/>
          </a:p>
        </p:txBody>
      </p:sp>
      <p:sp>
        <p:nvSpPr>
          <p:cNvPr id="4" name="Rectangle 3"/>
          <p:cNvSpPr txBox="1">
            <a:spLocks noChangeArrowheads="1"/>
          </p:cNvSpPr>
          <p:nvPr/>
        </p:nvSpPr>
        <p:spPr>
          <a:xfrm>
            <a:off x="378691" y="1755629"/>
            <a:ext cx="5371870" cy="24838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FF"/>
              </a:buClr>
            </a:pPr>
            <a:r>
              <a:rPr lang="en-US" altLang="en-US" sz="2400" smtClean="0">
                <a:solidFill>
                  <a:srgbClr val="FF0000"/>
                </a:solidFill>
                <a:latin typeface="Times New Roman" panose="02020603050405020304" pitchFamily="18" charset="0"/>
                <a:cs typeface="Times New Roman" panose="02020603050405020304" pitchFamily="18" charset="0"/>
              </a:rPr>
              <a:t>The </a:t>
            </a:r>
            <a:r>
              <a:rPr lang="en-US" altLang="en-US" sz="2400" dirty="0">
                <a:solidFill>
                  <a:srgbClr val="FF0000"/>
                </a:solidFill>
                <a:latin typeface="Times New Roman" panose="02020603050405020304" pitchFamily="18" charset="0"/>
                <a:cs typeface="Times New Roman" panose="02020603050405020304" pitchFamily="18" charset="0"/>
              </a:rPr>
              <a:t>concept of mothers’ separation anxiety is </a:t>
            </a:r>
            <a:r>
              <a:rPr lang="en-US" altLang="en-US" sz="2400">
                <a:solidFill>
                  <a:srgbClr val="FF0000"/>
                </a:solidFill>
                <a:latin typeface="Times New Roman" panose="02020603050405020304" pitchFamily="18" charset="0"/>
                <a:cs typeface="Times New Roman" panose="02020603050405020304" pitchFamily="18" charset="0"/>
              </a:rPr>
              <a:t>often </a:t>
            </a:r>
            <a:r>
              <a:rPr lang="en-US" altLang="en-US" sz="2400" smtClean="0">
                <a:solidFill>
                  <a:srgbClr val="FF0000"/>
                </a:solidFill>
                <a:latin typeface="Times New Roman" panose="02020603050405020304" pitchFamily="18" charset="0"/>
                <a:cs typeface="Times New Roman" panose="02020603050405020304" pitchFamily="18" charset="0"/>
              </a:rPr>
              <a:t>used </a:t>
            </a:r>
            <a:r>
              <a:rPr lang="en-US" altLang="en-US" sz="2400" smtClean="0">
                <a:solidFill>
                  <a:srgbClr val="FF0000"/>
                </a:solidFill>
                <a:latin typeface="Times New Roman" panose="02020603050405020304" pitchFamily="18" charset="0"/>
                <a:cs typeface="Times New Roman" panose="02020603050405020304" pitchFamily="18" charset="0"/>
              </a:rPr>
              <a:t>in </a:t>
            </a:r>
            <a:r>
              <a:rPr lang="en-US" altLang="en-US" sz="2400" smtClean="0">
                <a:solidFill>
                  <a:srgbClr val="FF0000"/>
                </a:solidFill>
                <a:latin typeface="Times New Roman" panose="02020603050405020304" pitchFamily="18" charset="0"/>
                <a:cs typeface="Times New Roman" panose="02020603050405020304" pitchFamily="18" charset="0"/>
              </a:rPr>
              <a:t>clinical setting.</a:t>
            </a:r>
          </a:p>
          <a:p>
            <a:pPr>
              <a:buClr>
                <a:srgbClr val="0000FF"/>
              </a:buClr>
            </a:pPr>
            <a:r>
              <a:rPr lang="en-US" altLang="en-US" sz="2400" smtClean="0">
                <a:solidFill>
                  <a:srgbClr val="FF0000"/>
                </a:solidFill>
                <a:latin typeface="Times New Roman" panose="02020603050405020304" pitchFamily="18" charset="0"/>
                <a:cs typeface="Times New Roman" panose="02020603050405020304" pitchFamily="18" charset="0"/>
              </a:rPr>
              <a:t>But the </a:t>
            </a:r>
            <a:r>
              <a:rPr lang="en-US" altLang="en-US" sz="2400" dirty="0">
                <a:solidFill>
                  <a:srgbClr val="FF0000"/>
                </a:solidFill>
                <a:latin typeface="Times New Roman" panose="02020603050405020304" pitchFamily="18" charset="0"/>
                <a:cs typeface="Times New Roman" panose="02020603050405020304" pitchFamily="18" charset="0"/>
              </a:rPr>
              <a:t>parental side of separation anxiety has attracted </a:t>
            </a:r>
            <a:r>
              <a:rPr lang="en-US" altLang="en-US" sz="2400" dirty="0" smtClean="0">
                <a:solidFill>
                  <a:srgbClr val="FF0000"/>
                </a:solidFill>
                <a:latin typeface="Times New Roman" panose="02020603050405020304" pitchFamily="18" charset="0"/>
                <a:cs typeface="Times New Roman" panose="02020603050405020304" pitchFamily="18" charset="0"/>
              </a:rPr>
              <a:t>only limited </a:t>
            </a:r>
            <a:r>
              <a:rPr lang="en-US" altLang="en-US" sz="2400" dirty="0">
                <a:solidFill>
                  <a:srgbClr val="FF0000"/>
                </a:solidFill>
                <a:latin typeface="Times New Roman" panose="02020603050405020304" pitchFamily="18" charset="0"/>
                <a:cs typeface="Times New Roman" panose="02020603050405020304" pitchFamily="18" charset="0"/>
              </a:rPr>
              <a:t>research.</a:t>
            </a:r>
          </a:p>
          <a:p>
            <a:pPr>
              <a:buClr>
                <a:srgbClr val="0000FF"/>
              </a:buClr>
            </a:pPr>
            <a:r>
              <a:rPr lang="en-US" altLang="en-US" sz="2400" smtClean="0">
                <a:solidFill>
                  <a:srgbClr val="FF0000"/>
                </a:solidFill>
                <a:latin typeface="Times New Roman" panose="02020603050405020304" pitchFamily="18" charset="0"/>
                <a:cs typeface="Times New Roman" panose="02020603050405020304" pitchFamily="18" charset="0"/>
              </a:rPr>
              <a:t>Among </a:t>
            </a:r>
            <a:r>
              <a:rPr lang="en-US" altLang="en-US" sz="2400" dirty="0">
                <a:solidFill>
                  <a:srgbClr val="FF0000"/>
                </a:solidFill>
                <a:latin typeface="Times New Roman" panose="02020603050405020304" pitchFamily="18" charset="0"/>
                <a:cs typeface="Times New Roman" panose="02020603050405020304" pitchFamily="18" charset="0"/>
              </a:rPr>
              <a:t>the few researchers that empirically </a:t>
            </a:r>
            <a:r>
              <a:rPr lang="en-US" altLang="en-US" sz="2400">
                <a:solidFill>
                  <a:srgbClr val="FF0000"/>
                </a:solidFill>
                <a:latin typeface="Times New Roman" panose="02020603050405020304" pitchFamily="18" charset="0"/>
                <a:cs typeface="Times New Roman" panose="02020603050405020304" pitchFamily="18" charset="0"/>
              </a:rPr>
              <a:t>studied </a:t>
            </a:r>
            <a:r>
              <a:rPr lang="en-US" altLang="en-US" sz="2400" smtClean="0">
                <a:solidFill>
                  <a:srgbClr val="FF0000"/>
                </a:solidFill>
                <a:latin typeface="Times New Roman" panose="02020603050405020304" pitchFamily="18" charset="0"/>
                <a:cs typeface="Times New Roman" panose="02020603050405020304" pitchFamily="18" charset="0"/>
              </a:rPr>
              <a:t>MSA is E</a:t>
            </a:r>
            <a:r>
              <a:rPr lang="en-US" altLang="en-US" sz="2400" dirty="0">
                <a:solidFill>
                  <a:srgbClr val="FF0000"/>
                </a:solidFill>
                <a:latin typeface="Times New Roman" panose="02020603050405020304" pitchFamily="18" charset="0"/>
                <a:cs typeface="Times New Roman" panose="02020603050405020304" pitchFamily="18" charset="0"/>
              </a:rPr>
              <a:t>. Hock </a:t>
            </a:r>
            <a:r>
              <a:rPr lang="en-US" altLang="en-US" sz="2000" dirty="0">
                <a:solidFill>
                  <a:srgbClr val="FF0000"/>
                </a:solidFill>
                <a:latin typeface="Times New Roman" panose="02020603050405020304" pitchFamily="18" charset="0"/>
                <a:cs typeface="Times New Roman" panose="02020603050405020304" pitchFamily="18" charset="0"/>
              </a:rPr>
              <a:t>(1984;1989). </a:t>
            </a:r>
          </a:p>
        </p:txBody>
      </p:sp>
      <p:pic>
        <p:nvPicPr>
          <p:cNvPr id="3074" name="Picture 2" descr="Anxious Arabic woman feel unhappy thinking at home Worried young indian Arabic woman sit on couch at home look in distance thinking pondering, anxious unhappy arab mixed race female suffer from mental psychological personal problems, mourn or yearn separation anxiety stock pictures, royalty-free photos &amp;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972" y="257756"/>
            <a:ext cx="2364542" cy="13290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6049839" y="1586846"/>
            <a:ext cx="6049818" cy="3714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Font typeface="Wingdings" panose="05000000000000000000" pitchFamily="2" charset="2"/>
              <a:buChar char="§"/>
            </a:pPr>
            <a:r>
              <a:rPr lang="en-US" altLang="en-US" sz="2400" b="1" smtClean="0">
                <a:solidFill>
                  <a:srgbClr val="FF0000"/>
                </a:solidFill>
                <a:latin typeface="Times New Roman" panose="02020603050405020304" pitchFamily="18" charset="0"/>
                <a:cs typeface="Times New Roman" panose="02020603050405020304" pitchFamily="18" charset="0"/>
              </a:rPr>
              <a:t>MSA</a:t>
            </a:r>
            <a:r>
              <a:rPr lang="en-US" altLang="en-US" sz="2400" smtClean="0">
                <a:latin typeface="Times New Roman" panose="02020603050405020304" pitchFamily="18" charset="0"/>
                <a:cs typeface="Times New Roman" panose="02020603050405020304" pitchFamily="18" charset="0"/>
              </a:rPr>
              <a:t> - unique dimension of motherhood -  her own feelings when separated from her child and concerns regarding child distress during separation. </a:t>
            </a:r>
          </a:p>
          <a:p>
            <a:pPr>
              <a:buClr>
                <a:srgbClr val="0000FF"/>
              </a:buClr>
              <a:buFont typeface="Wingdings" panose="05000000000000000000" pitchFamily="2" charset="2"/>
              <a:buChar char="§"/>
            </a:pPr>
            <a:r>
              <a:rPr lang="en-US" altLang="en-US" sz="2400" smtClean="0">
                <a:latin typeface="Times New Roman" panose="02020603050405020304" pitchFamily="18" charset="0"/>
                <a:cs typeface="Times New Roman" panose="02020603050405020304" pitchFamily="18" charset="0"/>
              </a:rPr>
              <a:t>Unpleasant emotional state that reflects concern and apprehension about leaving the child. </a:t>
            </a:r>
          </a:p>
          <a:p>
            <a:pPr>
              <a:buClr>
                <a:srgbClr val="0000FF"/>
              </a:buClr>
              <a:buFont typeface="Wingdings" panose="05000000000000000000" pitchFamily="2" charset="2"/>
              <a:buChar char="§"/>
            </a:pPr>
            <a:r>
              <a:rPr lang="en-US" altLang="en-US" sz="2400" smtClean="0">
                <a:latin typeface="Times New Roman" panose="02020603050405020304" pitchFamily="18" charset="0"/>
                <a:cs typeface="Times New Roman" panose="02020603050405020304" pitchFamily="18" charset="0"/>
              </a:rPr>
              <a:t>MSA involves feelings of guilt, worry, and sadness that accompany short-terms separation from the baby. </a:t>
            </a:r>
            <a:endParaRPr lang="en-US" altLang="en-US" sz="2400" dirty="0">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a:xfrm>
            <a:off x="692737" y="4562754"/>
            <a:ext cx="4054757" cy="178514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585" algn="ctr">
              <a:buClr>
                <a:srgbClr val="0000FF"/>
              </a:buClr>
              <a:buFont typeface="Arial" panose="020B0604020202020204" pitchFamily="34" charset="0"/>
              <a:buNone/>
            </a:pPr>
            <a:r>
              <a:rPr lang="en-US" altLang="en-US" sz="8000" i="1" smtClean="0">
                <a:solidFill>
                  <a:srgbClr val="0070C0"/>
                </a:solidFill>
                <a:latin typeface="Times New Roman" panose="02020603050405020304" pitchFamily="18" charset="0"/>
                <a:cs typeface="Times New Roman" panose="02020603050405020304" pitchFamily="18" charset="0"/>
              </a:rPr>
              <a:t>Measurement </a:t>
            </a:r>
          </a:p>
          <a:p>
            <a:pPr indent="-609585">
              <a:buClr>
                <a:srgbClr val="0000FF"/>
              </a:buClr>
              <a:buFont typeface="Arial" panose="020B0604020202020204" pitchFamily="34" charset="0"/>
              <a:buNone/>
            </a:pPr>
            <a:r>
              <a:rPr lang="en-US" altLang="en-US" sz="8000" i="1" smtClean="0">
                <a:solidFill>
                  <a:srgbClr val="0070C0"/>
                </a:solidFill>
                <a:latin typeface="Times New Roman" panose="02020603050405020304" pitchFamily="18" charset="0"/>
                <a:cs typeface="Times New Roman" panose="02020603050405020304" pitchFamily="18" charset="0"/>
              </a:rPr>
              <a:t>1.mothers</a:t>
            </a:r>
            <a:r>
              <a:rPr lang="en-US" altLang="en-US" sz="8000" i="1" dirty="0" smtClean="0">
                <a:solidFill>
                  <a:srgbClr val="0070C0"/>
                </a:solidFill>
                <a:latin typeface="Times New Roman" panose="02020603050405020304" pitchFamily="18" charset="0"/>
                <a:cs typeface="Times New Roman" panose="02020603050405020304" pitchFamily="18" charset="0"/>
              </a:rPr>
              <a:t>’ own feelings during separation </a:t>
            </a:r>
          </a:p>
          <a:p>
            <a:pPr indent="-609585">
              <a:buClr>
                <a:srgbClr val="0000FF"/>
              </a:buClr>
              <a:buFont typeface="Arial" panose="020B0604020202020204" pitchFamily="34" charset="0"/>
              <a:buNone/>
            </a:pPr>
            <a:r>
              <a:rPr lang="en-US" altLang="en-US" sz="8000" i="1" smtClean="0">
                <a:solidFill>
                  <a:srgbClr val="0070C0"/>
                </a:solidFill>
                <a:latin typeface="Times New Roman" panose="02020603050405020304" pitchFamily="18" charset="0"/>
                <a:cs typeface="Times New Roman" panose="02020603050405020304" pitchFamily="18" charset="0"/>
              </a:rPr>
              <a:t>2. perception </a:t>
            </a:r>
            <a:r>
              <a:rPr lang="en-US" altLang="en-US" sz="8000" i="1" dirty="0" smtClean="0">
                <a:solidFill>
                  <a:srgbClr val="0070C0"/>
                </a:solidFill>
                <a:latin typeface="Times New Roman" panose="02020603050405020304" pitchFamily="18" charset="0"/>
                <a:cs typeface="Times New Roman" panose="02020603050405020304" pitchFamily="18" charset="0"/>
              </a:rPr>
              <a:t>of the child’s feeling during separation  </a:t>
            </a:r>
          </a:p>
          <a:p>
            <a:pPr indent="-609585">
              <a:buClr>
                <a:srgbClr val="0000FF"/>
              </a:buClr>
              <a:buFont typeface="Arial" panose="020B0604020202020204" pitchFamily="34" charset="0"/>
              <a:buNone/>
            </a:pPr>
            <a:r>
              <a:rPr lang="en-US" altLang="en-US" sz="8000" i="1" smtClean="0">
                <a:solidFill>
                  <a:srgbClr val="0070C0"/>
                </a:solidFill>
                <a:latin typeface="Times New Roman" panose="02020603050405020304" pitchFamily="18" charset="0"/>
                <a:cs typeface="Times New Roman" panose="02020603050405020304" pitchFamily="18" charset="0"/>
              </a:rPr>
              <a:t>3. concern </a:t>
            </a:r>
            <a:r>
              <a:rPr lang="en-US" altLang="en-US" sz="8000" i="1" dirty="0" smtClean="0">
                <a:solidFill>
                  <a:srgbClr val="0070C0"/>
                </a:solidFill>
                <a:latin typeface="Times New Roman" panose="02020603050405020304" pitchFamily="18" charset="0"/>
                <a:cs typeface="Times New Roman" panose="02020603050405020304" pitchFamily="18" charset="0"/>
              </a:rPr>
              <a:t>over alternative care </a:t>
            </a:r>
          </a:p>
          <a:p>
            <a:pPr indent="-609585">
              <a:buClr>
                <a:srgbClr val="0000FF"/>
              </a:buClr>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indent="-609585">
              <a:buClr>
                <a:srgbClr val="0000FF"/>
              </a:buClr>
              <a:buFont typeface="Arial" panose="020B0604020202020204" pitchFamily="34" charset="0"/>
              <a:buNone/>
            </a:pPr>
            <a:r>
              <a:rPr lang="en-US" altLang="en-US" dirty="0" smtClean="0">
                <a:latin typeface="Times New Roman" panose="02020603050405020304" pitchFamily="18" charset="0"/>
                <a:cs typeface="Times New Roman" panose="02020603050405020304" pitchFamily="18" charset="0"/>
              </a:rPr>
              <a:t> </a:t>
            </a:r>
          </a:p>
          <a:p>
            <a:pPr indent="-609585">
              <a:buClr>
                <a:srgbClr val="0000FF"/>
              </a:buClr>
              <a:buFont typeface="Arial" panose="020B0604020202020204" pitchFamily="34" charset="0"/>
              <a:buNone/>
            </a:pP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pic>
        <p:nvPicPr>
          <p:cNvPr id="8" name="Picture 7" descr="MCj03595750000%5b1%5d"/>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312826" y="5320142"/>
            <a:ext cx="1829200" cy="1309506"/>
          </a:xfrm>
          <a:prstGeom prst="rect">
            <a:avLst/>
          </a:prstGeom>
          <a:solidFill>
            <a:srgbClr val="0070C0"/>
          </a:solidFill>
          <a:ln w="9525">
            <a:solidFill>
              <a:srgbClr val="000000"/>
            </a:solidFill>
            <a:miter lim="800000"/>
            <a:headEnd/>
            <a:tailEnd/>
          </a:ln>
          <a:extLst/>
        </p:spPr>
      </p:pic>
    </p:spTree>
    <p:extLst>
      <p:ext uri="{BB962C8B-B14F-4D97-AF65-F5344CB8AC3E}">
        <p14:creationId xmlns:p14="http://schemas.microsoft.com/office/powerpoint/2010/main" val="32559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719265" y="354013"/>
            <a:ext cx="8015287" cy="914400"/>
          </a:xfrm>
        </p:spPr>
        <p:txBody>
          <a:bodyPr>
            <a:normAutofit fontScale="90000"/>
          </a:bodyPr>
          <a:lstStyle/>
          <a:p>
            <a:pPr algn="ctr" eaLnBrk="1" hangingPunct="1">
              <a:defRPr/>
            </a:pPr>
            <a:r>
              <a:rPr lang="en-US" sz="3733" dirty="0">
                <a:effectLst>
                  <a:outerShdw blurRad="38100" dist="38100" dir="2700000" algn="tl">
                    <a:srgbClr val="C0C0C0"/>
                  </a:outerShdw>
                </a:effectLst>
                <a:latin typeface="Times New Roman" pitchFamily="18" charset="0"/>
                <a:ea typeface="宋体" charset="-122"/>
                <a:cs typeface="Times New Roman" pitchFamily="18" charset="0"/>
              </a:rPr>
              <a:t/>
            </a:r>
            <a:br>
              <a:rPr lang="en-US" sz="3733" dirty="0">
                <a:effectLst>
                  <a:outerShdw blurRad="38100" dist="38100" dir="2700000" algn="tl">
                    <a:srgbClr val="C0C0C0"/>
                  </a:outerShdw>
                </a:effectLst>
                <a:latin typeface="Times New Roman" pitchFamily="18" charset="0"/>
                <a:ea typeface="宋体" charset="-122"/>
                <a:cs typeface="Times New Roman" pitchFamily="18" charset="0"/>
              </a:rPr>
            </a:br>
            <a:r>
              <a:rPr lang="en-US" sz="3733" dirty="0">
                <a:solidFill>
                  <a:srgbClr val="FF0000"/>
                </a:solidFill>
                <a:effectLst>
                  <a:outerShdw blurRad="38100" dist="38100" dir="2700000" algn="tl">
                    <a:srgbClr val="C0C0C0"/>
                  </a:outerShdw>
                </a:effectLst>
                <a:latin typeface="Times New Roman" pitchFamily="18" charset="0"/>
                <a:ea typeface="宋体" charset="-122"/>
                <a:cs typeface="Times New Roman" pitchFamily="18" charset="0"/>
              </a:rPr>
              <a:t>Study </a:t>
            </a:r>
            <a:r>
              <a:rPr lang="en-US" sz="3733" dirty="0" smtClean="0">
                <a:solidFill>
                  <a:srgbClr val="FF0000"/>
                </a:solidFill>
                <a:effectLst>
                  <a:outerShdw blurRad="38100" dist="38100" dir="2700000" algn="tl">
                    <a:srgbClr val="C0C0C0"/>
                  </a:outerShdw>
                </a:effectLst>
                <a:latin typeface="Times New Roman" pitchFamily="18" charset="0"/>
                <a:ea typeface="宋体" charset="-122"/>
                <a:cs typeface="Times New Roman" pitchFamily="18" charset="0"/>
              </a:rPr>
              <a:t>1: MSA and child sleep </a:t>
            </a:r>
            <a:r>
              <a:rPr lang="en-US" sz="3733" dirty="0">
                <a:effectLst>
                  <a:outerShdw blurRad="38100" dist="38100" dir="2700000" algn="tl">
                    <a:srgbClr val="C0C0C0"/>
                  </a:outerShdw>
                </a:effectLst>
                <a:latin typeface="Times New Roman" pitchFamily="18" charset="0"/>
                <a:ea typeface="宋体" charset="-122"/>
                <a:cs typeface="Times New Roman" pitchFamily="18" charset="0"/>
              </a:rPr>
              <a:t/>
            </a:r>
            <a:br>
              <a:rPr lang="en-US" sz="3733" dirty="0">
                <a:effectLst>
                  <a:outerShdw blurRad="38100" dist="38100" dir="2700000" algn="tl">
                    <a:srgbClr val="C0C0C0"/>
                  </a:outerShdw>
                </a:effectLst>
                <a:latin typeface="Times New Roman" pitchFamily="18" charset="0"/>
                <a:ea typeface="宋体" charset="-122"/>
                <a:cs typeface="Times New Roman" pitchFamily="18" charset="0"/>
              </a:rPr>
            </a:br>
            <a:endParaRPr lang="en-US" sz="3733" dirty="0">
              <a:effectLst>
                <a:outerShdw blurRad="38100" dist="38100" dir="2700000" algn="tl">
                  <a:srgbClr val="C0C0C0"/>
                </a:outerShdw>
              </a:effectLst>
              <a:latin typeface="Times New Roman" pitchFamily="18" charset="0"/>
              <a:ea typeface="宋体" charset="-122"/>
              <a:cs typeface="Times New Roman" pitchFamily="18" charset="0"/>
            </a:endParaRPr>
          </a:p>
        </p:txBody>
      </p:sp>
      <p:sp>
        <p:nvSpPr>
          <p:cNvPr id="79876" name="Rectangle 4"/>
          <p:cNvSpPr>
            <a:spLocks noGrp="1" noChangeArrowheads="1"/>
          </p:cNvSpPr>
          <p:nvPr>
            <p:ph type="body" idx="1"/>
          </p:nvPr>
        </p:nvSpPr>
        <p:spPr>
          <a:xfrm>
            <a:off x="2063751" y="1341438"/>
            <a:ext cx="8064500" cy="1734272"/>
          </a:xfrm>
        </p:spPr>
        <p:txBody>
          <a:bodyPr>
            <a:normAutofit/>
          </a:bodyPr>
          <a:lstStyle/>
          <a:p>
            <a:pPr indent="-609585">
              <a:buNone/>
              <a:defRPr/>
            </a:pPr>
            <a:r>
              <a:rPr lang="en-US" b="1" smtClean="0">
                <a:effectLst>
                  <a:outerShdw blurRad="38100" dist="38100" dir="2700000" algn="tl">
                    <a:srgbClr val="C0C0C0"/>
                  </a:outerShdw>
                </a:effectLst>
                <a:latin typeface="Times New Roman" pitchFamily="18" charset="0"/>
                <a:cs typeface="Times New Roman" pitchFamily="18" charset="0"/>
              </a:rPr>
              <a:t>Participants </a:t>
            </a:r>
            <a:r>
              <a:rPr lang="en-US" smtClean="0">
                <a:effectLst>
                  <a:outerShdw blurRad="38100" dist="38100" dir="2700000" algn="tl">
                    <a:srgbClr val="C0C0C0"/>
                  </a:outerShdw>
                </a:effectLst>
                <a:latin typeface="Times New Roman" pitchFamily="18" charset="0"/>
                <a:cs typeface="Times New Roman" pitchFamily="18" charset="0"/>
              </a:rPr>
              <a:t> </a:t>
            </a:r>
            <a:r>
              <a:rPr lang="en-US" dirty="0">
                <a:effectLst>
                  <a:outerShdw blurRad="38100" dist="38100" dir="2700000" algn="tl">
                    <a:srgbClr val="C0C0C0"/>
                  </a:outerShdw>
                </a:effectLst>
                <a:latin typeface="Times New Roman" pitchFamily="18" charset="0"/>
                <a:cs typeface="Times New Roman" pitchFamily="18" charset="0"/>
              </a:rPr>
              <a:t>n=118 dyads</a:t>
            </a:r>
          </a:p>
          <a:p>
            <a:pPr indent="-609585">
              <a:buNone/>
              <a:defRPr/>
            </a:pPr>
            <a:r>
              <a:rPr lang="en-US" b="1" smtClean="0">
                <a:effectLst>
                  <a:outerShdw blurRad="38100" dist="38100" dir="2700000" algn="tl">
                    <a:srgbClr val="C0C0C0"/>
                  </a:outerShdw>
                </a:effectLst>
                <a:latin typeface="Times New Roman" pitchFamily="18" charset="0"/>
                <a:cs typeface="Times New Roman" pitchFamily="18" charset="0"/>
              </a:rPr>
              <a:t>Method          </a:t>
            </a:r>
            <a:r>
              <a:rPr lang="en-US" smtClean="0">
                <a:effectLst>
                  <a:outerShdw blurRad="38100" dist="38100" dir="2700000" algn="tl">
                    <a:srgbClr val="C0C0C0"/>
                  </a:outerShdw>
                </a:effectLst>
                <a:latin typeface="Times New Roman" pitchFamily="18" charset="0"/>
                <a:cs typeface="Times New Roman" pitchFamily="18" charset="0"/>
              </a:rPr>
              <a:t>home/lab </a:t>
            </a:r>
            <a:r>
              <a:rPr lang="en-US" dirty="0">
                <a:effectLst>
                  <a:outerShdw blurRad="38100" dist="38100" dir="2700000" algn="tl">
                    <a:srgbClr val="C0C0C0"/>
                  </a:outerShdw>
                </a:effectLst>
                <a:latin typeface="Times New Roman" pitchFamily="18" charset="0"/>
                <a:cs typeface="Times New Roman" pitchFamily="18" charset="0"/>
              </a:rPr>
              <a:t>visits at 3,6,9, 12 months</a:t>
            </a:r>
          </a:p>
          <a:p>
            <a:pPr indent="-609585">
              <a:buNone/>
              <a:defRPr/>
            </a:pPr>
            <a:r>
              <a:rPr lang="en-US" b="1" smtClean="0">
                <a:latin typeface="Times New Roman" pitchFamily="18" charset="0"/>
                <a:cs typeface="Times New Roman" pitchFamily="18" charset="0"/>
              </a:rPr>
              <a:t>Tools              </a:t>
            </a:r>
            <a:r>
              <a:rPr lang="en-US" sz="3200" smtClean="0">
                <a:effectLst>
                  <a:outerShdw blurRad="38100" dist="38100" dir="2700000" algn="tl">
                    <a:srgbClr val="C0C0C0"/>
                  </a:outerShdw>
                </a:effectLst>
                <a:latin typeface="Times New Roman" pitchFamily="18" charset="0"/>
                <a:cs typeface="Times New Roman" pitchFamily="18" charset="0"/>
              </a:rPr>
              <a:t>sleep</a:t>
            </a:r>
            <a:r>
              <a:rPr lang="en-US" smtClean="0">
                <a:effectLst>
                  <a:outerShdw blurRad="38100" dist="38100" dir="2700000" algn="tl">
                    <a:srgbClr val="C0C0C0"/>
                  </a:outerShdw>
                </a:effectLst>
                <a:latin typeface="Times New Roman" pitchFamily="18" charset="0"/>
                <a:cs typeface="Times New Roman" pitchFamily="18" charset="0"/>
              </a:rPr>
              <a:t> + </a:t>
            </a:r>
            <a:r>
              <a:rPr lang="en-US" sz="2400" smtClean="0">
                <a:effectLst>
                  <a:outerShdw blurRad="38100" dist="38100" dir="2700000" algn="tl">
                    <a:srgbClr val="C0C0C0"/>
                  </a:outerShdw>
                </a:effectLst>
                <a:latin typeface="Times New Roman" pitchFamily="18" charset="0"/>
                <a:cs typeface="Times New Roman" pitchFamily="18" charset="0"/>
              </a:rPr>
              <a:t>MSA Q</a:t>
            </a:r>
            <a:endParaRPr lang="en-US" sz="2400" dirty="0">
              <a:effectLst>
                <a:outerShdw blurRad="38100" dist="38100" dir="2700000" algn="tl">
                  <a:srgbClr val="C0C0C0"/>
                </a:outerShdw>
              </a:effectLst>
              <a:latin typeface="Times New Roman" pitchFamily="18" charset="0"/>
              <a:cs typeface="Times New Roman" pitchFamily="18" charset="0"/>
            </a:endParaRPr>
          </a:p>
        </p:txBody>
      </p:sp>
      <p:sp>
        <p:nvSpPr>
          <p:cNvPr id="45060" name="Rectangle 5"/>
          <p:cNvSpPr>
            <a:spLocks noChangeArrowheads="1"/>
          </p:cNvSpPr>
          <p:nvPr/>
        </p:nvSpPr>
        <p:spPr bwMode="auto">
          <a:xfrm>
            <a:off x="2135188" y="4292600"/>
            <a:ext cx="7848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1800" b="1">
                <a:ea typeface="宋体" panose="02010600030101010101" pitchFamily="2" charset="-122"/>
              </a:rPr>
              <a:t> </a:t>
            </a:r>
          </a:p>
        </p:txBody>
      </p:sp>
      <p:pic>
        <p:nvPicPr>
          <p:cNvPr id="5" name="Picture 4" descr="MCj03595750000%5b1%5d"/>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47096" y="2401450"/>
            <a:ext cx="1920229" cy="1560950"/>
          </a:xfrm>
          <a:prstGeom prst="rect">
            <a:avLst/>
          </a:prstGeom>
          <a:solidFill>
            <a:srgbClr val="0070C0"/>
          </a:solidFill>
          <a:ln>
            <a:noFill/>
          </a:ln>
          <a:extLst/>
        </p:spPr>
      </p:pic>
      <p:sp>
        <p:nvSpPr>
          <p:cNvPr id="2" name="Rectangle 1"/>
          <p:cNvSpPr/>
          <p:nvPr/>
        </p:nvSpPr>
        <p:spPr>
          <a:xfrm>
            <a:off x="2216727" y="3494087"/>
            <a:ext cx="6714837" cy="3091440"/>
          </a:xfrm>
          <a:prstGeom prst="rect">
            <a:avLst/>
          </a:prstGeom>
        </p:spPr>
        <p:txBody>
          <a:bodyPr wrap="square">
            <a:spAutoFit/>
          </a:bodyPr>
          <a:lstStyle/>
          <a:p>
            <a:pPr indent="-609585" algn="ctr">
              <a:buNone/>
              <a:defRPr/>
            </a:pPr>
            <a:r>
              <a:rPr lang="en-US" sz="2400" b="1">
                <a:solidFill>
                  <a:srgbClr val="0070C0"/>
                </a:solidFill>
                <a:latin typeface="Times New Roman" pitchFamily="18" charset="0"/>
                <a:cs typeface="Times New Roman" pitchFamily="18" charset="0"/>
              </a:rPr>
              <a:t>Main </a:t>
            </a:r>
            <a:r>
              <a:rPr lang="en-US" sz="2400" b="1" smtClean="0">
                <a:solidFill>
                  <a:srgbClr val="0070C0"/>
                </a:solidFill>
                <a:latin typeface="Times New Roman" pitchFamily="18" charset="0"/>
                <a:cs typeface="Times New Roman" pitchFamily="18" charset="0"/>
              </a:rPr>
              <a:t>Findings</a:t>
            </a:r>
            <a:endParaRPr lang="en-US" sz="2400">
              <a:solidFill>
                <a:srgbClr val="0070C0"/>
              </a:solidFill>
              <a:latin typeface="Times New Roman" pitchFamily="18" charset="0"/>
              <a:cs typeface="Times New Roman" pitchFamily="18" charset="0"/>
            </a:endParaRPr>
          </a:p>
          <a:p>
            <a:pPr indent="-609585">
              <a:buClr>
                <a:srgbClr val="0000FF"/>
              </a:buClr>
              <a:buFont typeface="Wingdings" panose="05000000000000000000" pitchFamily="2" charset="2"/>
              <a:buAutoNum type="arabicPeriod"/>
              <a:defRPr/>
            </a:pPr>
            <a:r>
              <a:rPr lang="en-US" sz="2400">
                <a:effectLst>
                  <a:outerShdw blurRad="38100" dist="38100" dir="2700000" algn="tl">
                    <a:srgbClr val="C0C0C0"/>
                  </a:outerShdw>
                </a:effectLst>
                <a:latin typeface="Times New Roman" pitchFamily="18" charset="0"/>
                <a:cs typeface="Times New Roman" pitchFamily="18" charset="0"/>
              </a:rPr>
              <a:t>At 3m anxiety and sleep were not related</a:t>
            </a:r>
          </a:p>
          <a:p>
            <a:pPr indent="-609585">
              <a:buClr>
                <a:srgbClr val="0000FF"/>
              </a:buClr>
              <a:buFont typeface="Wingdings" panose="05000000000000000000" pitchFamily="2" charset="2"/>
              <a:buAutoNum type="arabicPeriod"/>
              <a:defRPr/>
            </a:pPr>
            <a:r>
              <a:rPr lang="en-US" sz="2400">
                <a:effectLst>
                  <a:outerShdw blurRad="38100" dist="38100" dir="2700000" algn="tl">
                    <a:srgbClr val="C0C0C0"/>
                  </a:outerShdw>
                </a:effectLst>
                <a:latin typeface="Times New Roman" pitchFamily="18" charset="0"/>
                <a:cs typeface="Times New Roman" pitchFamily="18" charset="0"/>
              </a:rPr>
              <a:t>At 9 and </a:t>
            </a:r>
            <a:r>
              <a:rPr lang="en-US" sz="2400">
                <a:effectLst>
                  <a:outerShdw blurRad="38100" dist="38100" dir="2700000" algn="tl">
                    <a:srgbClr val="C0C0C0"/>
                  </a:outerShdw>
                </a:effectLst>
                <a:latin typeface="Times New Roman" pitchFamily="18" charset="0"/>
                <a:cs typeface="Times New Roman" pitchFamily="18" charset="0"/>
              </a:rPr>
              <a:t>at12m </a:t>
            </a:r>
            <a:r>
              <a:rPr lang="en-US" sz="2400" smtClean="0">
                <a:effectLst>
                  <a:outerShdw blurRad="38100" dist="38100" dir="2700000" algn="tl">
                    <a:srgbClr val="C0C0C0"/>
                  </a:outerShdw>
                </a:effectLst>
                <a:latin typeface="Times New Roman" pitchFamily="18" charset="0"/>
                <a:cs typeface="Times New Roman" pitchFamily="18" charset="0"/>
              </a:rPr>
              <a:t>- higher </a:t>
            </a:r>
            <a:r>
              <a:rPr lang="en-US" sz="2400">
                <a:effectLst>
                  <a:outerShdw blurRad="38100" dist="38100" dir="2700000" algn="tl">
                    <a:srgbClr val="C0C0C0"/>
                  </a:outerShdw>
                </a:effectLst>
                <a:latin typeface="Times New Roman" pitchFamily="18" charset="0"/>
                <a:cs typeface="Times New Roman" pitchFamily="18" charset="0"/>
              </a:rPr>
              <a:t>levels of anxiety </a:t>
            </a:r>
            <a:r>
              <a:rPr lang="en-US" sz="2400">
                <a:effectLst>
                  <a:outerShdw blurRad="38100" dist="38100" dir="2700000" algn="tl">
                    <a:srgbClr val="C0C0C0"/>
                  </a:outerShdw>
                </a:effectLst>
                <a:latin typeface="Times New Roman" pitchFamily="18" charset="0"/>
                <a:cs typeface="Times New Roman" pitchFamily="18" charset="0"/>
              </a:rPr>
              <a:t>were </a:t>
            </a:r>
            <a:r>
              <a:rPr lang="en-US" sz="2400" smtClean="0">
                <a:effectLst>
                  <a:outerShdw blurRad="38100" dist="38100" dir="2700000" algn="tl">
                    <a:srgbClr val="C0C0C0"/>
                  </a:outerShdw>
                </a:effectLst>
                <a:latin typeface="Times New Roman" pitchFamily="18" charset="0"/>
                <a:cs typeface="Times New Roman" pitchFamily="18" charset="0"/>
              </a:rPr>
              <a:t> associated </a:t>
            </a:r>
            <a:r>
              <a:rPr lang="en-US" sz="2400">
                <a:effectLst>
                  <a:outerShdw blurRad="38100" dist="38100" dir="2700000" algn="tl">
                    <a:srgbClr val="C0C0C0"/>
                  </a:outerShdw>
                </a:effectLst>
                <a:latin typeface="Times New Roman" pitchFamily="18" charset="0"/>
                <a:cs typeface="Times New Roman" pitchFamily="18" charset="0"/>
              </a:rPr>
              <a:t>with </a:t>
            </a:r>
            <a:r>
              <a:rPr lang="en-US" sz="2400" smtClean="0">
                <a:effectLst>
                  <a:outerShdw blurRad="38100" dist="38100" dir="2700000" algn="tl">
                    <a:srgbClr val="C0C0C0"/>
                  </a:outerShdw>
                </a:effectLst>
                <a:latin typeface="Times New Roman" pitchFamily="18" charset="0"/>
                <a:cs typeface="Times New Roman" pitchFamily="18" charset="0"/>
              </a:rPr>
              <a:t>sleep disruption </a:t>
            </a:r>
            <a:endParaRPr lang="en-US" sz="2400">
              <a:effectLst>
                <a:outerShdw blurRad="38100" dist="38100" dir="2700000" algn="tl">
                  <a:srgbClr val="C0C0C0"/>
                </a:outerShdw>
              </a:effectLst>
              <a:latin typeface="Times New Roman" pitchFamily="18" charset="0"/>
              <a:cs typeface="Times New Roman" pitchFamily="18" charset="0"/>
            </a:endParaRPr>
          </a:p>
          <a:p>
            <a:pPr indent="-609585">
              <a:buClr>
                <a:srgbClr val="0000FF"/>
              </a:buClr>
              <a:buFont typeface="Wingdings" panose="05000000000000000000" pitchFamily="2" charset="2"/>
              <a:buAutoNum type="arabicPeriod"/>
              <a:defRPr/>
            </a:pPr>
            <a:r>
              <a:rPr lang="en-US" sz="2000">
                <a:solidFill>
                  <a:srgbClr val="FF0000"/>
                </a:solidFill>
                <a:effectLst>
                  <a:outerShdw blurRad="38100" dist="38100" dir="2700000" algn="tl">
                    <a:srgbClr val="C0C0C0"/>
                  </a:outerShdw>
                </a:effectLst>
                <a:latin typeface="Times New Roman" pitchFamily="18" charset="0"/>
                <a:cs typeface="Times New Roman" pitchFamily="18" charset="0"/>
              </a:rPr>
              <a:t>MSA</a:t>
            </a:r>
            <a:r>
              <a:rPr lang="en-US" sz="2400">
                <a:effectLst>
                  <a:outerShdw blurRad="38100" dist="38100" dir="2700000" algn="tl">
                    <a:srgbClr val="C0C0C0"/>
                  </a:outerShdw>
                </a:effectLst>
                <a:latin typeface="Times New Roman" pitchFamily="18" charset="0"/>
                <a:cs typeface="Times New Roman" pitchFamily="18" charset="0"/>
              </a:rPr>
              <a:t> at 3m significantly predicted subsequent </a:t>
            </a:r>
            <a:r>
              <a:rPr lang="en-US" sz="2400">
                <a:solidFill>
                  <a:srgbClr val="FF0000"/>
                </a:solidFill>
                <a:effectLst>
                  <a:outerShdw blurRad="38100" dist="38100" dir="2700000" algn="tl">
                    <a:srgbClr val="C0C0C0"/>
                  </a:outerShdw>
                </a:effectLst>
                <a:latin typeface="Times New Roman" pitchFamily="18" charset="0"/>
                <a:cs typeface="Times New Roman" pitchFamily="18" charset="0"/>
              </a:rPr>
              <a:t>sleep</a:t>
            </a:r>
            <a:r>
              <a:rPr lang="en-US" sz="2400">
                <a:effectLst>
                  <a:outerShdw blurRad="38100" dist="38100" dir="2700000" algn="tl">
                    <a:srgbClr val="C0C0C0"/>
                  </a:outerShdw>
                </a:effectLst>
                <a:latin typeface="Times New Roman" pitchFamily="18" charset="0"/>
                <a:cs typeface="Times New Roman" pitchFamily="18" charset="0"/>
              </a:rPr>
              <a:t> </a:t>
            </a:r>
            <a:r>
              <a:rPr lang="en-US" sz="2400" smtClean="0">
                <a:effectLst>
                  <a:outerShdw blurRad="38100" dist="38100" dir="2700000" algn="tl">
                    <a:srgbClr val="C0C0C0"/>
                  </a:outerShdw>
                </a:effectLst>
                <a:latin typeface="Times New Roman" pitchFamily="18" charset="0"/>
                <a:cs typeface="Times New Roman" pitchFamily="18" charset="0"/>
              </a:rPr>
              <a:t>difficulties</a:t>
            </a:r>
            <a:endParaRPr lang="en-US" sz="2400">
              <a:effectLst>
                <a:outerShdw blurRad="38100" dist="38100" dir="2700000" algn="tl">
                  <a:srgbClr val="C0C0C0"/>
                </a:outerShdw>
              </a:effectLst>
              <a:latin typeface="Times New Roman" pitchFamily="18" charset="0"/>
              <a:cs typeface="Times New Roman" pitchFamily="18" charset="0"/>
            </a:endParaRPr>
          </a:p>
          <a:p>
            <a:pPr indent="-609585">
              <a:buClr>
                <a:srgbClr val="0000FF"/>
              </a:buClr>
              <a:buFont typeface="Wingdings" panose="05000000000000000000" pitchFamily="2" charset="2"/>
              <a:buAutoNum type="arabicPeriod"/>
              <a:defRPr/>
            </a:pPr>
            <a:r>
              <a:rPr lang="en-US" sz="2400">
                <a:effectLst>
                  <a:outerShdw blurRad="38100" dist="38100" dir="2700000" algn="tl">
                    <a:srgbClr val="C0C0C0"/>
                  </a:outerShdw>
                </a:effectLst>
                <a:latin typeface="Times New Roman" pitchFamily="18" charset="0"/>
                <a:cs typeface="Times New Roman" pitchFamily="18" charset="0"/>
              </a:rPr>
              <a:t>Infants of </a:t>
            </a:r>
            <a:r>
              <a:rPr lang="en-US" sz="2400">
                <a:effectLst>
                  <a:outerShdw blurRad="38100" dist="38100" dir="2700000" algn="tl">
                    <a:srgbClr val="C0C0C0"/>
                  </a:outerShdw>
                </a:effectLst>
                <a:latin typeface="Times New Roman" pitchFamily="18" charset="0"/>
                <a:cs typeface="Times New Roman" pitchFamily="18" charset="0"/>
              </a:rPr>
              <a:t>high </a:t>
            </a:r>
            <a:r>
              <a:rPr lang="en-US" sz="2400" smtClean="0">
                <a:solidFill>
                  <a:srgbClr val="FF0000"/>
                </a:solidFill>
                <a:effectLst>
                  <a:outerShdw blurRad="38100" dist="38100" dir="2700000" algn="tl">
                    <a:srgbClr val="C0C0C0"/>
                  </a:outerShdw>
                </a:effectLst>
                <a:latin typeface="Times New Roman" pitchFamily="18" charset="0"/>
                <a:cs typeface="Times New Roman" pitchFamily="18" charset="0"/>
              </a:rPr>
              <a:t>anxiety mothers </a:t>
            </a:r>
            <a:r>
              <a:rPr lang="en-US" sz="2400" smtClean="0">
                <a:effectLst>
                  <a:outerShdw blurRad="38100" dist="38100" dir="2700000" algn="tl">
                    <a:srgbClr val="C0C0C0"/>
                  </a:outerShdw>
                </a:effectLst>
                <a:latin typeface="Times New Roman" pitchFamily="18" charset="0"/>
                <a:cs typeface="Times New Roman" pitchFamily="18" charset="0"/>
              </a:rPr>
              <a:t>were  </a:t>
            </a:r>
            <a:r>
              <a:rPr lang="en-US" sz="2000" b="1">
                <a:solidFill>
                  <a:srgbClr val="FF0000"/>
                </a:solidFill>
                <a:effectLst>
                  <a:outerShdw blurRad="38100" dist="38100" dir="2700000" algn="tl">
                    <a:srgbClr val="C0C0C0"/>
                  </a:outerShdw>
                </a:effectLst>
                <a:latin typeface="Times New Roman" pitchFamily="18" charset="0"/>
                <a:cs typeface="Times New Roman" pitchFamily="18" charset="0"/>
              </a:rPr>
              <a:t>“</a:t>
            </a:r>
            <a:r>
              <a:rPr lang="en-US" sz="2000" b="1" i="1">
                <a:solidFill>
                  <a:srgbClr val="FF0000"/>
                </a:solidFill>
                <a:effectLst>
                  <a:outerShdw blurRad="38100" dist="38100" dir="2700000" algn="tl">
                    <a:srgbClr val="C0C0C0"/>
                  </a:outerShdw>
                </a:effectLst>
                <a:latin typeface="Times New Roman" pitchFamily="18" charset="0"/>
                <a:cs typeface="Times New Roman" pitchFamily="18" charset="0"/>
              </a:rPr>
              <a:t>night-wakers</a:t>
            </a:r>
            <a:r>
              <a:rPr lang="en-US" sz="2400">
                <a:effectLst>
                  <a:outerShdw blurRad="38100" dist="38100" dir="2700000" algn="tl">
                    <a:srgbClr val="C0C0C0"/>
                  </a:outerShdw>
                </a:effectLst>
                <a:latin typeface="Times New Roman" pitchFamily="18" charset="0"/>
                <a:cs typeface="Times New Roman" pitchFamily="18" charset="0"/>
              </a:rPr>
              <a:t>”</a:t>
            </a:r>
            <a:endParaRPr lang="en-US" sz="2400" dirty="0">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0908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uiExpand="1"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fontScale="90000"/>
          </a:bodyPr>
          <a:lstStyle/>
          <a:p>
            <a:pPr algn="ctr" eaLnBrk="1" hangingPunct="1">
              <a:defRPr/>
            </a:pPr>
            <a:r>
              <a:rPr lang="en-US" sz="3733" dirty="0">
                <a:effectLst>
                  <a:outerShdw blurRad="38100" dist="38100" dir="2700000" algn="tl">
                    <a:srgbClr val="C0C0C0"/>
                  </a:outerShdw>
                </a:effectLst>
                <a:latin typeface="Times New Roman" pitchFamily="18" charset="0"/>
                <a:ea typeface="宋体" charset="-122"/>
                <a:cs typeface="Times New Roman" pitchFamily="18" charset="0"/>
              </a:rPr>
              <a:t/>
            </a:r>
            <a:br>
              <a:rPr lang="en-US" sz="3733" dirty="0">
                <a:effectLst>
                  <a:outerShdw blurRad="38100" dist="38100" dir="2700000" algn="tl">
                    <a:srgbClr val="C0C0C0"/>
                  </a:outerShdw>
                </a:effectLst>
                <a:latin typeface="Times New Roman" pitchFamily="18" charset="0"/>
                <a:ea typeface="宋体" charset="-122"/>
                <a:cs typeface="Times New Roman" pitchFamily="18" charset="0"/>
              </a:rPr>
            </a:br>
            <a:r>
              <a:rPr lang="en-US" sz="3733" dirty="0">
                <a:solidFill>
                  <a:srgbClr val="FF0000"/>
                </a:solidFill>
                <a:effectLst>
                  <a:outerShdw blurRad="38100" dist="38100" dir="2700000" algn="tl">
                    <a:srgbClr val="C0C0C0"/>
                  </a:outerShdw>
                </a:effectLst>
                <a:latin typeface="Times New Roman" pitchFamily="18" charset="0"/>
                <a:ea typeface="宋体" charset="-122"/>
                <a:cs typeface="Times New Roman" pitchFamily="18" charset="0"/>
              </a:rPr>
              <a:t>Study </a:t>
            </a:r>
            <a:r>
              <a:rPr lang="en-US" sz="3733" dirty="0" smtClean="0">
                <a:solidFill>
                  <a:srgbClr val="FF0000"/>
                </a:solidFill>
                <a:effectLst>
                  <a:outerShdw blurRad="38100" dist="38100" dir="2700000" algn="tl">
                    <a:srgbClr val="C0C0C0"/>
                  </a:outerShdw>
                </a:effectLst>
                <a:latin typeface="Times New Roman" pitchFamily="18" charset="0"/>
                <a:ea typeface="宋体" charset="-122"/>
                <a:cs typeface="Times New Roman" pitchFamily="18" charset="0"/>
              </a:rPr>
              <a:t>2: MSA and child sleep by </a:t>
            </a:r>
            <a:r>
              <a:rPr lang="en-US" sz="3733" dirty="0" err="1" smtClean="0">
                <a:solidFill>
                  <a:srgbClr val="FF0000"/>
                </a:solidFill>
                <a:effectLst>
                  <a:outerShdw blurRad="38100" dist="38100" dir="2700000" algn="tl">
                    <a:srgbClr val="C0C0C0"/>
                  </a:outerShdw>
                </a:effectLst>
                <a:latin typeface="Times New Roman" pitchFamily="18" charset="0"/>
                <a:ea typeface="宋体" charset="-122"/>
                <a:cs typeface="Times New Roman" pitchFamily="18" charset="0"/>
              </a:rPr>
              <a:t>actigraphy</a:t>
            </a:r>
            <a:r>
              <a:rPr lang="en-US" sz="3733" dirty="0">
                <a:solidFill>
                  <a:srgbClr val="FF0000"/>
                </a:solidFill>
                <a:effectLst>
                  <a:outerShdw blurRad="38100" dist="38100" dir="2700000" algn="tl">
                    <a:srgbClr val="C0C0C0"/>
                  </a:outerShdw>
                </a:effectLst>
                <a:latin typeface="Times New Roman" pitchFamily="18" charset="0"/>
                <a:ea typeface="宋体" charset="-122"/>
                <a:cs typeface="Times New Roman" pitchFamily="18" charset="0"/>
              </a:rPr>
              <a:t/>
            </a:r>
            <a:br>
              <a:rPr lang="en-US" sz="3733" dirty="0">
                <a:solidFill>
                  <a:srgbClr val="FF0000"/>
                </a:solidFill>
                <a:effectLst>
                  <a:outerShdw blurRad="38100" dist="38100" dir="2700000" algn="tl">
                    <a:srgbClr val="C0C0C0"/>
                  </a:outerShdw>
                </a:effectLst>
                <a:latin typeface="Times New Roman" pitchFamily="18" charset="0"/>
                <a:ea typeface="宋体" charset="-122"/>
                <a:cs typeface="Times New Roman" pitchFamily="18" charset="0"/>
              </a:rPr>
            </a:br>
            <a:endParaRPr lang="en-US" sz="3733" dirty="0">
              <a:solidFill>
                <a:srgbClr val="FF0000"/>
              </a:solidFill>
              <a:effectLst>
                <a:outerShdw blurRad="38100" dist="38100" dir="2700000" algn="tl">
                  <a:srgbClr val="C0C0C0"/>
                </a:outerShdw>
              </a:effectLst>
              <a:latin typeface="Times New Roman" pitchFamily="18" charset="0"/>
              <a:ea typeface="宋体" charset="-122"/>
              <a:cs typeface="Times New Roman" pitchFamily="18" charset="0"/>
            </a:endParaRPr>
          </a:p>
        </p:txBody>
      </p:sp>
      <p:pic>
        <p:nvPicPr>
          <p:cNvPr id="7" name="Picture 5" descr="IMG_3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70" y="1969604"/>
            <a:ext cx="2033144" cy="222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57" y="1969604"/>
            <a:ext cx="1973943" cy="222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sleep pic\ביולוגיה\אקטיגרף.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570" y="4557486"/>
            <a:ext cx="3818401" cy="174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a:xfrm>
            <a:off x="5529943" y="1654629"/>
            <a:ext cx="6117112" cy="2544933"/>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indent="-609585">
              <a:lnSpc>
                <a:spcPct val="80000"/>
              </a:lnSpc>
            </a:pPr>
            <a:r>
              <a:rPr lang="en-US" altLang="en-US" sz="2400" b="1" smtClean="0">
                <a:latin typeface="Times New Roman" panose="02020603050405020304" pitchFamily="18" charset="0"/>
                <a:cs typeface="Times New Roman" panose="02020603050405020304" pitchFamily="18" charset="0"/>
              </a:rPr>
              <a:t>Participants  </a:t>
            </a:r>
            <a:r>
              <a:rPr lang="en-US" altLang="en-US" sz="240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61 </a:t>
            </a:r>
            <a:r>
              <a:rPr lang="en-US" altLang="en-US" sz="2400" dirty="0" smtClean="0">
                <a:latin typeface="Times New Roman" panose="02020603050405020304" pitchFamily="18" charset="0"/>
                <a:cs typeface="Times New Roman" panose="02020603050405020304" pitchFamily="18" charset="0"/>
              </a:rPr>
              <a:t>dyads</a:t>
            </a:r>
          </a:p>
          <a:p>
            <a:pPr indent="-609585">
              <a:lnSpc>
                <a:spcPct val="80000"/>
              </a:lnSpc>
            </a:pPr>
            <a:endParaRPr lang="en-US" altLang="en-US" sz="2400" b="1" smtClean="0">
              <a:latin typeface="Times New Roman" panose="02020603050405020304" pitchFamily="18" charset="0"/>
              <a:cs typeface="Times New Roman" panose="02020603050405020304" pitchFamily="18" charset="0"/>
            </a:endParaRPr>
          </a:p>
          <a:p>
            <a:pPr indent="-609585">
              <a:lnSpc>
                <a:spcPct val="80000"/>
              </a:lnSpc>
            </a:pPr>
            <a:r>
              <a:rPr lang="en-US" altLang="en-US" sz="2400" b="1" smtClean="0">
                <a:latin typeface="Times New Roman" panose="02020603050405020304" pitchFamily="18" charset="0"/>
                <a:cs typeface="Times New Roman" panose="02020603050405020304" pitchFamily="18" charset="0"/>
              </a:rPr>
              <a:t>R. Design</a:t>
            </a:r>
            <a:r>
              <a:rPr lang="en-US" altLang="en-US" sz="2400" smtClean="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Longitudinal from 8M to 14M </a:t>
            </a:r>
          </a:p>
          <a:p>
            <a:pPr indent="-609585">
              <a:lnSpc>
                <a:spcPct val="80000"/>
              </a:lnSpc>
            </a:pPr>
            <a:endParaRPr lang="en-US" altLang="en-US" sz="2400" b="1" smtClean="0">
              <a:latin typeface="Times New Roman" panose="02020603050405020304" pitchFamily="18" charset="0"/>
              <a:cs typeface="Times New Roman" panose="02020603050405020304" pitchFamily="18" charset="0"/>
            </a:endParaRPr>
          </a:p>
          <a:p>
            <a:pPr indent="-609585">
              <a:lnSpc>
                <a:spcPct val="80000"/>
              </a:lnSpc>
            </a:pPr>
            <a:r>
              <a:rPr lang="en-US" altLang="en-US" sz="2400" b="1" smtClean="0">
                <a:latin typeface="Times New Roman" panose="02020603050405020304" pitchFamily="18" charset="0"/>
                <a:cs typeface="Times New Roman" panose="02020603050405020304" pitchFamily="18" charset="0"/>
              </a:rPr>
              <a:t>Main Findings</a:t>
            </a:r>
            <a:endParaRPr lang="en-US" altLang="en-US" sz="2400" dirty="0">
              <a:latin typeface="Times New Roman" panose="02020603050405020304" pitchFamily="18" charset="0"/>
              <a:cs typeface="Times New Roman" panose="02020603050405020304" pitchFamily="18" charset="0"/>
            </a:endParaRPr>
          </a:p>
          <a:p>
            <a:pPr indent="-609585">
              <a:lnSpc>
                <a:spcPct val="80000"/>
              </a:lnSpc>
            </a:pPr>
            <a:r>
              <a:rPr lang="en-US" altLang="en-US" sz="2400" smtClean="0">
                <a:latin typeface="Times New Roman" panose="02020603050405020304" pitchFamily="18" charset="0"/>
                <a:cs typeface="Times New Roman" panose="02020603050405020304" pitchFamily="18" charset="0"/>
              </a:rPr>
              <a:t>                         High MSA </a:t>
            </a:r>
            <a:r>
              <a:rPr lang="en-US" altLang="en-US" sz="2400" dirty="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8M) </a:t>
            </a:r>
          </a:p>
          <a:p>
            <a:pPr marL="914400" lvl="1" indent="-457200">
              <a:lnSpc>
                <a:spcPct val="80000"/>
              </a:lnSpc>
              <a:buFont typeface="Arial" panose="020B0604020202020204" pitchFamily="34" charset="0"/>
              <a:buChar char="•"/>
            </a:pPr>
            <a:r>
              <a:rPr lang="en-US" altLang="en-US" sz="2400" smtClean="0">
                <a:latin typeface="Times New Roman" panose="02020603050405020304" pitchFamily="18" charset="0"/>
                <a:cs typeface="Times New Roman" panose="02020603050405020304" pitchFamily="18" charset="0"/>
              </a:rPr>
              <a:t>more night-waking concurrently </a:t>
            </a:r>
            <a:endParaRPr lang="en-US" altLang="en-US" sz="2400" dirty="0" smtClean="0">
              <a:latin typeface="Times New Roman" panose="02020603050405020304" pitchFamily="18" charset="0"/>
              <a:cs typeface="Times New Roman" panose="02020603050405020304" pitchFamily="18" charset="0"/>
            </a:endParaRPr>
          </a:p>
          <a:p>
            <a:pPr marL="914400" lvl="1" indent="-457200">
              <a:lnSpc>
                <a:spcPct val="80000"/>
              </a:lnSpc>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predicted more </a:t>
            </a:r>
            <a:r>
              <a:rPr lang="en-US" altLang="en-US" sz="2400" dirty="0">
                <a:latin typeface="Times New Roman" panose="02020603050405020304" pitchFamily="18" charset="0"/>
                <a:cs typeface="Times New Roman" panose="02020603050405020304" pitchFamily="18" charset="0"/>
              </a:rPr>
              <a:t>night-waking </a:t>
            </a:r>
            <a:r>
              <a:rPr lang="en-US" altLang="en-US" sz="2400" dirty="0" smtClean="0">
                <a:latin typeface="Times New Roman" panose="02020603050405020304" pitchFamily="18" charset="0"/>
                <a:cs typeface="Times New Roman" panose="02020603050405020304" pitchFamily="18" charset="0"/>
              </a:rPr>
              <a:t>(12M) </a:t>
            </a:r>
          </a:p>
          <a:p>
            <a:pPr marL="914400" lvl="1" indent="-457200">
              <a:lnSpc>
                <a:spcPct val="80000"/>
              </a:lnSpc>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controlled </a:t>
            </a:r>
            <a:r>
              <a:rPr lang="en-US" altLang="en-US" sz="2400" dirty="0">
                <a:latin typeface="Times New Roman" panose="02020603050405020304" pitchFamily="18" charset="0"/>
                <a:cs typeface="Times New Roman" panose="02020603050405020304" pitchFamily="18" charset="0"/>
              </a:rPr>
              <a:t>for temperament (r</a:t>
            </a:r>
            <a:r>
              <a:rPr lang="en-US" altLang="en-US" sz="2400">
                <a:latin typeface="Times New Roman" panose="02020603050405020304" pitchFamily="18" charset="0"/>
                <a:cs typeface="Times New Roman" panose="02020603050405020304" pitchFamily="18" charset="0"/>
              </a:rPr>
              <a:t>=.</a:t>
            </a:r>
            <a:r>
              <a:rPr lang="en-US" altLang="en-US" sz="2400" smtClean="0">
                <a:latin typeface="Times New Roman" panose="02020603050405020304" pitchFamily="18" charset="0"/>
                <a:cs typeface="Times New Roman" panose="02020603050405020304" pitchFamily="18" charset="0"/>
              </a:rPr>
              <a:t>33)</a:t>
            </a:r>
            <a:endParaRPr lang="en-US" altLang="en-US" sz="24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8509" y="4557486"/>
            <a:ext cx="4488873" cy="2075538"/>
          </a:xfrm>
          <a:prstGeom prst="rect">
            <a:avLst/>
          </a:prstGeom>
        </p:spPr>
      </p:pic>
    </p:spTree>
    <p:extLst>
      <p:ext uri="{BB962C8B-B14F-4D97-AF65-F5344CB8AC3E}">
        <p14:creationId xmlns:p14="http://schemas.microsoft.com/office/powerpoint/2010/main" val="223347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68"/>
          <p:cNvSpPr>
            <a:spLocks noChangeArrowheads="1"/>
          </p:cNvSpPr>
          <p:nvPr/>
        </p:nvSpPr>
        <p:spPr bwMode="auto">
          <a:xfrm>
            <a:off x="4224339" y="3338286"/>
            <a:ext cx="3671887" cy="811441"/>
          </a:xfrm>
          <a:prstGeom prst="rect">
            <a:avLst/>
          </a:prstGeom>
          <a:solidFill>
            <a:schemeClr val="accent1"/>
          </a:solidFill>
          <a:ln w="9525" algn="ctr">
            <a:solidFill>
              <a:schemeClr val="tx1"/>
            </a:solidFill>
            <a:round/>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dirty="0">
                <a:latin typeface="Times New Roman" panose="02020603050405020304" pitchFamily="18" charset="0"/>
                <a:cs typeface="Times New Roman" panose="02020603050405020304" pitchFamily="18" charset="0"/>
              </a:rPr>
              <a:t>Relational Constructs </a:t>
            </a:r>
            <a:endParaRPr lang="he-IL" altLang="en-US" sz="2800" dirty="0">
              <a:latin typeface="Times New Roman" panose="02020603050405020304" pitchFamily="18" charset="0"/>
              <a:cs typeface="Times New Roman" panose="02020603050405020304" pitchFamily="18" charset="0"/>
            </a:endParaRPr>
          </a:p>
        </p:txBody>
      </p:sp>
      <p:sp>
        <p:nvSpPr>
          <p:cNvPr id="48134" name="Rectangle 6"/>
          <p:cNvSpPr>
            <a:spLocks noChangeArrowheads="1"/>
          </p:cNvSpPr>
          <p:nvPr/>
        </p:nvSpPr>
        <p:spPr bwMode="auto">
          <a:xfrm>
            <a:off x="2424114" y="1935481"/>
            <a:ext cx="6911975" cy="782639"/>
          </a:xfrm>
          <a:prstGeom prst="rect">
            <a:avLst/>
          </a:prstGeom>
          <a:solidFill>
            <a:schemeClr val="accent1"/>
          </a:solidFill>
          <a:ln w="9525" algn="ctr">
            <a:solidFill>
              <a:schemeClr val="tx1"/>
            </a:solidFill>
            <a:round/>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b="1" dirty="0">
                <a:solidFill>
                  <a:srgbClr val="FFC000"/>
                </a:solidFill>
                <a:latin typeface="Times New Roman" panose="02020603050405020304" pitchFamily="18" charset="0"/>
                <a:cs typeface="Times New Roman" panose="02020603050405020304" pitchFamily="18" charset="0"/>
              </a:rPr>
              <a:t>Family System</a:t>
            </a:r>
            <a:endParaRPr lang="he-IL" altLang="en-US" sz="3600" b="1" dirty="0">
              <a:solidFill>
                <a:srgbClr val="FFC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894080" y="517236"/>
            <a:ext cx="10041775" cy="666786"/>
          </a:xfrm>
          <a:prstGeom prst="rect">
            <a:avLst/>
          </a:prstGeom>
          <a:noFill/>
        </p:spPr>
        <p:txBody>
          <a:bodyPr wrap="square" rtlCol="0">
            <a:spAutoFit/>
          </a:bodyPr>
          <a:lstStyle/>
          <a:p>
            <a:pPr algn="ctr"/>
            <a:r>
              <a:rPr lang="en-US" sz="3733" b="1" smtClean="0"/>
              <a:t>From Dyad </a:t>
            </a:r>
            <a:r>
              <a:rPr lang="en-US" sz="3733" b="1"/>
              <a:t>to </a:t>
            </a:r>
            <a:r>
              <a:rPr lang="en-US" sz="3733" b="1" smtClean="0"/>
              <a:t>Family</a:t>
            </a:r>
            <a:endParaRPr lang="en-US" sz="3733" b="1" dirty="0"/>
          </a:p>
        </p:txBody>
      </p:sp>
      <p:sp>
        <p:nvSpPr>
          <p:cNvPr id="8" name="TextBox 7"/>
          <p:cNvSpPr txBox="1"/>
          <p:nvPr/>
        </p:nvSpPr>
        <p:spPr>
          <a:xfrm>
            <a:off x="1959429" y="5005256"/>
            <a:ext cx="1016000" cy="369332"/>
          </a:xfrm>
          <a:prstGeom prst="rect">
            <a:avLst/>
          </a:prstGeom>
          <a:noFill/>
        </p:spPr>
        <p:txBody>
          <a:bodyPr wrap="square" rtlCol="0">
            <a:spAutoFit/>
          </a:bodyPr>
          <a:lstStyle/>
          <a:p>
            <a:endParaRPr lang="en-US" dirty="0"/>
          </a:p>
        </p:txBody>
      </p:sp>
      <p:sp>
        <p:nvSpPr>
          <p:cNvPr id="19" name="Rectangle 68"/>
          <p:cNvSpPr>
            <a:spLocks noChangeArrowheads="1"/>
          </p:cNvSpPr>
          <p:nvPr/>
        </p:nvSpPr>
        <p:spPr bwMode="auto">
          <a:xfrm>
            <a:off x="4224339" y="4813468"/>
            <a:ext cx="3671887" cy="804182"/>
          </a:xfrm>
          <a:prstGeom prst="rect">
            <a:avLst/>
          </a:prstGeom>
          <a:solidFill>
            <a:schemeClr val="accent1"/>
          </a:solidFill>
          <a:ln w="9525" algn="ctr">
            <a:solidFill>
              <a:schemeClr val="tx1"/>
            </a:solidFill>
            <a:round/>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a:buNone/>
            </a:pPr>
            <a:r>
              <a:rPr lang="en-US" sz="2400" b="1" dirty="0">
                <a:solidFill>
                  <a:srgbClr val="FFC000"/>
                </a:solidFill>
                <a:latin typeface="Comic Sans MS" panose="030F0702030302020204" pitchFamily="66" charset="0"/>
              </a:rPr>
              <a:t>Differentiation of </a:t>
            </a:r>
            <a:endParaRPr lang="en-US" sz="2400" b="1" dirty="0" smtClean="0">
              <a:solidFill>
                <a:srgbClr val="FFC000"/>
              </a:solidFill>
              <a:latin typeface="Comic Sans MS" panose="030F0702030302020204" pitchFamily="66" charset="0"/>
            </a:endParaRPr>
          </a:p>
          <a:p>
            <a:pPr algn="ctr">
              <a:buNone/>
            </a:pPr>
            <a:r>
              <a:rPr lang="en-US" sz="2400" b="1" dirty="0" smtClean="0">
                <a:solidFill>
                  <a:srgbClr val="FFC000"/>
                </a:solidFill>
                <a:latin typeface="Comic Sans MS" panose="030F0702030302020204" pitchFamily="66" charset="0"/>
              </a:rPr>
              <a:t>Self</a:t>
            </a:r>
            <a:endParaRPr lang="en-US" sz="2400"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59169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143" y="421520"/>
            <a:ext cx="9501116" cy="1325563"/>
          </a:xfrm>
        </p:spPr>
        <p:txBody>
          <a:bodyPr/>
          <a:lstStyle/>
          <a:p>
            <a:r>
              <a:rPr lang="en-US" dirty="0" smtClean="0"/>
              <a:t>The 3 </a:t>
            </a:r>
            <a:r>
              <a:rPr lang="en-US" dirty="0" err="1" smtClean="0"/>
              <a:t>Rs</a:t>
            </a:r>
            <a:r>
              <a:rPr lang="en-US" dirty="0" smtClean="0"/>
              <a:t> in development</a:t>
            </a:r>
            <a:endParaRPr lang="en-US" dirty="0"/>
          </a:p>
        </p:txBody>
      </p:sp>
      <p:sp>
        <p:nvSpPr>
          <p:cNvPr id="3" name="TextBox 2"/>
          <p:cNvSpPr txBox="1"/>
          <p:nvPr/>
        </p:nvSpPr>
        <p:spPr>
          <a:xfrm>
            <a:off x="2204581" y="2201165"/>
            <a:ext cx="1591042" cy="523220"/>
          </a:xfrm>
          <a:prstGeom prst="rect">
            <a:avLst/>
          </a:prstGeom>
          <a:solidFill>
            <a:schemeClr val="accent1"/>
          </a:solidFill>
        </p:spPr>
        <p:txBody>
          <a:bodyPr wrap="square" rtlCol="0">
            <a:spAutoFit/>
          </a:bodyPr>
          <a:lstStyle/>
          <a:p>
            <a:pPr marL="457200" indent="-457200">
              <a:buFont typeface="Wingdings" panose="05000000000000000000" pitchFamily="2" charset="2"/>
              <a:buChar char="q"/>
            </a:pPr>
            <a:r>
              <a:rPr lang="en-US" sz="2800" dirty="0" smtClean="0"/>
              <a:t>Rest</a:t>
            </a:r>
            <a:endParaRPr lang="en-US" sz="2800" dirty="0"/>
          </a:p>
        </p:txBody>
      </p:sp>
      <p:sp>
        <p:nvSpPr>
          <p:cNvPr id="4" name="TextBox 3"/>
          <p:cNvSpPr txBox="1"/>
          <p:nvPr/>
        </p:nvSpPr>
        <p:spPr>
          <a:xfrm flipH="1">
            <a:off x="2204581" y="3632548"/>
            <a:ext cx="2263902" cy="523220"/>
          </a:xfrm>
          <a:prstGeom prst="rect">
            <a:avLst/>
          </a:prstGeom>
          <a:solidFill>
            <a:schemeClr val="accent1"/>
          </a:solidFill>
        </p:spPr>
        <p:txBody>
          <a:bodyPr wrap="square" rtlCol="0">
            <a:spAutoFit/>
          </a:bodyPr>
          <a:lstStyle/>
          <a:p>
            <a:pPr marL="457200" indent="-457200">
              <a:buFont typeface="Wingdings" panose="05000000000000000000" pitchFamily="2" charset="2"/>
              <a:buChar char="q"/>
            </a:pPr>
            <a:r>
              <a:rPr lang="en-US" sz="2800" dirty="0" smtClean="0"/>
              <a:t>Regulation</a:t>
            </a:r>
            <a:endParaRPr lang="en-US" sz="2800" dirty="0"/>
          </a:p>
        </p:txBody>
      </p:sp>
      <p:sp>
        <p:nvSpPr>
          <p:cNvPr id="5" name="TextBox 4"/>
          <p:cNvSpPr txBox="1"/>
          <p:nvPr/>
        </p:nvSpPr>
        <p:spPr>
          <a:xfrm>
            <a:off x="2204581" y="5058888"/>
            <a:ext cx="2867751" cy="523220"/>
          </a:xfrm>
          <a:prstGeom prst="rect">
            <a:avLst/>
          </a:prstGeom>
          <a:solidFill>
            <a:schemeClr val="accent1"/>
          </a:solidFill>
        </p:spPr>
        <p:txBody>
          <a:bodyPr wrap="square" rtlCol="0">
            <a:spAutoFit/>
          </a:bodyPr>
          <a:lstStyle/>
          <a:p>
            <a:pPr marL="457200" indent="-457200">
              <a:buFont typeface="Wingdings" panose="05000000000000000000" pitchFamily="2" charset="2"/>
              <a:buChar char="q"/>
            </a:pPr>
            <a:r>
              <a:rPr lang="en-US" sz="2800" dirty="0" smtClean="0"/>
              <a:t>Relationships</a:t>
            </a:r>
            <a:endParaRPr lang="en-US" sz="2800" dirty="0"/>
          </a:p>
        </p:txBody>
      </p:sp>
      <p:pic>
        <p:nvPicPr>
          <p:cNvPr id="8194" name="Picture 2" descr="Image result for images of  sleeping with the baby 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143" y="1848757"/>
            <a:ext cx="3122215" cy="21759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images of  sleeping with the bab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0142" y="4453216"/>
            <a:ext cx="3122215" cy="173456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894708" y="2168118"/>
            <a:ext cx="997389" cy="523220"/>
          </a:xfrm>
          <a:prstGeom prst="rect">
            <a:avLst/>
          </a:prstGeom>
          <a:noFill/>
        </p:spPr>
        <p:txBody>
          <a:bodyPr wrap="none" rtlCol="0">
            <a:spAutoFit/>
          </a:bodyPr>
          <a:lstStyle/>
          <a:p>
            <a:r>
              <a:rPr lang="en-US" sz="2800" b="1" smtClean="0">
                <a:solidFill>
                  <a:srgbClr val="FF0000"/>
                </a:solidFill>
              </a:rPr>
              <a:t>Sleep</a:t>
            </a:r>
            <a:endParaRPr lang="en-US" sz="2800" b="1">
              <a:solidFill>
                <a:srgbClr val="FF0000"/>
              </a:solidFill>
            </a:endParaRPr>
          </a:p>
        </p:txBody>
      </p:sp>
      <p:sp>
        <p:nvSpPr>
          <p:cNvPr id="25" name="TextBox 24"/>
          <p:cNvSpPr txBox="1"/>
          <p:nvPr/>
        </p:nvSpPr>
        <p:spPr>
          <a:xfrm>
            <a:off x="5900469" y="3545453"/>
            <a:ext cx="1782860" cy="523220"/>
          </a:xfrm>
          <a:prstGeom prst="rect">
            <a:avLst/>
          </a:prstGeom>
          <a:noFill/>
        </p:spPr>
        <p:txBody>
          <a:bodyPr wrap="none" rtlCol="0">
            <a:spAutoFit/>
          </a:bodyPr>
          <a:lstStyle/>
          <a:p>
            <a:r>
              <a:rPr lang="en-US" sz="2800" b="1" smtClean="0">
                <a:solidFill>
                  <a:srgbClr val="FF0000"/>
                </a:solidFill>
              </a:rPr>
              <a:t>S-W States</a:t>
            </a:r>
            <a:endParaRPr lang="en-US" sz="2800" b="1">
              <a:solidFill>
                <a:srgbClr val="FF0000"/>
              </a:solidFill>
            </a:endParaRPr>
          </a:p>
        </p:txBody>
      </p:sp>
      <p:sp>
        <p:nvSpPr>
          <p:cNvPr id="26" name="TextBox 25"/>
          <p:cNvSpPr txBox="1"/>
          <p:nvPr/>
        </p:nvSpPr>
        <p:spPr>
          <a:xfrm>
            <a:off x="5960860" y="5003306"/>
            <a:ext cx="1737142" cy="523220"/>
          </a:xfrm>
          <a:prstGeom prst="rect">
            <a:avLst/>
          </a:prstGeom>
          <a:noFill/>
        </p:spPr>
        <p:txBody>
          <a:bodyPr wrap="none" rtlCol="0">
            <a:spAutoFit/>
          </a:bodyPr>
          <a:lstStyle/>
          <a:p>
            <a:r>
              <a:rPr lang="en-US" sz="2800" b="1" smtClean="0">
                <a:solidFill>
                  <a:srgbClr val="FF0000"/>
                </a:solidFill>
              </a:rPr>
              <a:t>Caregiving</a:t>
            </a:r>
            <a:endParaRPr lang="en-US" sz="2800" b="1">
              <a:solidFill>
                <a:srgbClr val="FF0000"/>
              </a:solidFill>
            </a:endParaRPr>
          </a:p>
        </p:txBody>
      </p:sp>
    </p:spTree>
    <p:extLst>
      <p:ext uri="{BB962C8B-B14F-4D97-AF65-F5344CB8AC3E}">
        <p14:creationId xmlns:p14="http://schemas.microsoft.com/office/powerpoint/2010/main" val="35689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085700" y="523433"/>
            <a:ext cx="7011200" cy="1021600"/>
          </a:xfrm>
          <a:prstGeom prst="rect">
            <a:avLst/>
          </a:prstGeom>
        </p:spPr>
        <p:txBody>
          <a:bodyPr vert="horz" wrap="square" lIns="121900" tIns="121900" rIns="121900" bIns="121900" rtlCol="0" anchor="ctr" anchorCtr="0">
            <a:noAutofit/>
          </a:bodyPr>
          <a:lstStyle/>
          <a:p>
            <a:r>
              <a:rPr lang="en" sz="4000" b="1" dirty="0" smtClean="0">
                <a:solidFill>
                  <a:schemeClr val="bg1"/>
                </a:solidFill>
              </a:rPr>
              <a:t>Bowen’s Family Systems Model</a:t>
            </a:r>
            <a:endParaRPr sz="4000" b="1" dirty="0">
              <a:solidFill>
                <a:schemeClr val="bg1"/>
              </a:solidFill>
            </a:endParaRPr>
          </a:p>
        </p:txBody>
      </p:sp>
      <p:sp>
        <p:nvSpPr>
          <p:cNvPr id="287" name="Shape 287"/>
          <p:cNvSpPr txBox="1">
            <a:spLocks noGrp="1"/>
          </p:cNvSpPr>
          <p:nvPr>
            <p:ph type="sldNum" idx="12"/>
          </p:nvPr>
        </p:nvSpPr>
        <p:spPr>
          <a:xfrm>
            <a:off x="10157333" y="6182000"/>
            <a:ext cx="1983200" cy="420800"/>
          </a:xfrm>
          <a:prstGeom prst="rect">
            <a:avLst/>
          </a:prstGeom>
        </p:spPr>
        <p:txBody>
          <a:bodyPr vert="horz" wrap="square" lIns="121900" tIns="121900" rIns="121900" bIns="121900" rtlCol="0" anchor="ctr" anchorCtr="0">
            <a:noAutofit/>
          </a:bodyPr>
          <a:lstStyle/>
          <a:p>
            <a:endParaRPr dirty="0"/>
          </a:p>
        </p:txBody>
      </p:sp>
      <p:grpSp>
        <p:nvGrpSpPr>
          <p:cNvPr id="288" name="Shape 288"/>
          <p:cNvGrpSpPr/>
          <p:nvPr/>
        </p:nvGrpSpPr>
        <p:grpSpPr>
          <a:xfrm>
            <a:off x="416622" y="783014"/>
            <a:ext cx="412029" cy="502449"/>
            <a:chOff x="596350" y="929175"/>
            <a:chExt cx="407950" cy="497475"/>
          </a:xfrm>
        </p:grpSpPr>
        <p:sp>
          <p:nvSpPr>
            <p:cNvPr id="289" name="Shape 289"/>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90" name="Shape 290"/>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91" name="Shape 291"/>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92" name="Shape 292"/>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93" name="Shape 293"/>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94" name="Shape 294"/>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95" name="Shape 295"/>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grpSp>
      <p:sp>
        <p:nvSpPr>
          <p:cNvPr id="36" name="Shape 284"/>
          <p:cNvSpPr txBox="1">
            <a:spLocks noGrp="1"/>
          </p:cNvSpPr>
          <p:nvPr>
            <p:ph type="body" idx="1"/>
          </p:nvPr>
        </p:nvSpPr>
        <p:spPr>
          <a:xfrm>
            <a:off x="246743" y="2046969"/>
            <a:ext cx="3069092" cy="3568700"/>
          </a:xfrm>
          <a:prstGeom prst="rect">
            <a:avLst/>
          </a:prstGeom>
        </p:spPr>
        <p:txBody>
          <a:bodyPr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BFST  </a:t>
            </a:r>
          </a:p>
          <a:p>
            <a:pPr marL="0" indent="0" algn="ctr">
              <a:buFont typeface="Arial" panose="020B0604020202020204" pitchFamily="34" charset="0"/>
              <a:buNone/>
            </a:pPr>
            <a:r>
              <a:rPr lang="en-US" sz="2400" dirty="0" smtClean="0"/>
              <a:t>Bowen 1978</a:t>
            </a:r>
          </a:p>
          <a:p>
            <a:pPr marL="0" indent="0">
              <a:buFont typeface="Arial" panose="020B0604020202020204" pitchFamily="34" charset="0"/>
              <a:buNone/>
            </a:pPr>
            <a:r>
              <a:rPr lang="en-US" dirty="0" smtClean="0"/>
              <a:t>The family is an emotional unit that aims to attain equilibrium in times of stress and anxiety</a:t>
            </a:r>
          </a:p>
          <a:p>
            <a:pPr marL="0" indent="0">
              <a:spcBef>
                <a:spcPts val="1333"/>
              </a:spcBef>
              <a:spcAft>
                <a:spcPts val="1333"/>
              </a:spcAft>
              <a:buFont typeface="Arial" panose="020B0604020202020204" pitchFamily="34" charset="0"/>
              <a:buNone/>
            </a:pPr>
            <a:endParaRPr lang="en-US" sz="2667" dirty="0" smtClean="0"/>
          </a:p>
          <a:p>
            <a:pPr marL="0" indent="0">
              <a:spcBef>
                <a:spcPts val="1333"/>
              </a:spcBef>
              <a:spcAft>
                <a:spcPts val="1333"/>
              </a:spcAft>
              <a:buFont typeface="Arial" panose="020B0604020202020204" pitchFamily="34" charset="0"/>
              <a:buNone/>
            </a:pPr>
            <a:endParaRPr lang="en-US" sz="2667" dirty="0" smtClean="0"/>
          </a:p>
          <a:p>
            <a:pPr marL="0" indent="0">
              <a:spcBef>
                <a:spcPts val="1333"/>
              </a:spcBef>
              <a:spcAft>
                <a:spcPts val="1333"/>
              </a:spcAft>
              <a:buFont typeface="Arial" panose="020B0604020202020204" pitchFamily="34" charset="0"/>
              <a:buNone/>
            </a:pPr>
            <a:endParaRPr lang="en-US" sz="2667" dirty="0" smtClean="0"/>
          </a:p>
        </p:txBody>
      </p:sp>
      <p:sp>
        <p:nvSpPr>
          <p:cNvPr id="37" name="Shape 285"/>
          <p:cNvSpPr txBox="1">
            <a:spLocks noGrp="1"/>
          </p:cNvSpPr>
          <p:nvPr>
            <p:ph type="body" idx="2"/>
          </p:nvPr>
        </p:nvSpPr>
        <p:spPr>
          <a:xfrm>
            <a:off x="3889829" y="2002044"/>
            <a:ext cx="3672113" cy="4121899"/>
          </a:xfrm>
          <a:prstGeom prst="rect">
            <a:avLst/>
          </a:prstGeom>
        </p:spPr>
        <p:txBody>
          <a:bodyPr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Differentiation of Self</a:t>
            </a:r>
          </a:p>
          <a:p>
            <a:pPr marL="0" indent="0">
              <a:buFont typeface="Arial" panose="020B0604020202020204" pitchFamily="34" charset="0"/>
              <a:buNone/>
            </a:pPr>
            <a:r>
              <a:rPr lang="en-US" b="1" dirty="0" smtClean="0"/>
              <a:t>      </a:t>
            </a:r>
            <a:r>
              <a:rPr lang="en-US" sz="2400" dirty="0" err="1" smtClean="0"/>
              <a:t>Skowron</a:t>
            </a:r>
            <a:r>
              <a:rPr lang="en-US" sz="2400" dirty="0" smtClean="0"/>
              <a:t> 2005</a:t>
            </a:r>
          </a:p>
          <a:p>
            <a:pPr marL="0" indent="0">
              <a:spcBef>
                <a:spcPts val="1333"/>
              </a:spcBef>
              <a:spcAft>
                <a:spcPts val="1333"/>
              </a:spcAft>
              <a:buFont typeface="Arial" panose="020B0604020202020204" pitchFamily="34" charset="0"/>
              <a:buNone/>
            </a:pPr>
            <a:r>
              <a:rPr lang="en-US" dirty="0" smtClean="0"/>
              <a:t>individual’s ability to maintain autonomous sense of self within the family, and experience both intimacy and independence without fear of engulfment</a:t>
            </a:r>
          </a:p>
          <a:p>
            <a:pPr marL="0" indent="0">
              <a:spcBef>
                <a:spcPts val="1333"/>
              </a:spcBef>
              <a:spcAft>
                <a:spcPts val="1333"/>
              </a:spcAft>
              <a:buFont typeface="Arial" panose="020B0604020202020204" pitchFamily="34" charset="0"/>
              <a:buNone/>
            </a:pPr>
            <a:r>
              <a:rPr lang="en-US" dirty="0" smtClean="0"/>
              <a:t>        </a:t>
            </a:r>
            <a:endParaRPr lang="en-US" sz="2667" dirty="0" smtClean="0"/>
          </a:p>
          <a:p>
            <a:pPr marL="0" indent="0">
              <a:spcBef>
                <a:spcPts val="1333"/>
              </a:spcBef>
              <a:spcAft>
                <a:spcPts val="1333"/>
              </a:spcAft>
              <a:buFont typeface="Arial" panose="020B0604020202020204" pitchFamily="34" charset="0"/>
              <a:buNone/>
            </a:pPr>
            <a:endParaRPr lang="en-US" dirty="0" smtClean="0"/>
          </a:p>
        </p:txBody>
      </p:sp>
      <p:sp>
        <p:nvSpPr>
          <p:cNvPr id="39" name="TextBox 38"/>
          <p:cNvSpPr txBox="1"/>
          <p:nvPr/>
        </p:nvSpPr>
        <p:spPr>
          <a:xfrm>
            <a:off x="7941953" y="1863041"/>
            <a:ext cx="3917538" cy="4739759"/>
          </a:xfrm>
          <a:prstGeom prst="rect">
            <a:avLst/>
          </a:prstGeom>
          <a:noFill/>
        </p:spPr>
        <p:txBody>
          <a:bodyPr wrap="square" rtlCol="0">
            <a:spAutoFit/>
          </a:bodyPr>
          <a:lstStyle/>
          <a:p>
            <a:pPr algn="ctr">
              <a:lnSpc>
                <a:spcPct val="150000"/>
              </a:lnSpc>
            </a:pPr>
            <a:r>
              <a:rPr lang="en-US" sz="2800" b="1" dirty="0" err="1"/>
              <a:t>DoS</a:t>
            </a:r>
            <a:r>
              <a:rPr lang="en-US" sz="2800" b="1" dirty="0"/>
              <a:t> and </a:t>
            </a:r>
            <a:r>
              <a:rPr lang="en-US" sz="2800" b="1" dirty="0" smtClean="0"/>
              <a:t>Parenting</a:t>
            </a:r>
          </a:p>
          <a:p>
            <a:pPr algn="ctr">
              <a:lnSpc>
                <a:spcPct val="150000"/>
              </a:lnSpc>
            </a:pPr>
            <a:r>
              <a:rPr lang="en-US" sz="2400" dirty="0" err="1"/>
              <a:t>Skowron</a:t>
            </a:r>
            <a:r>
              <a:rPr lang="en-US" sz="2400" dirty="0"/>
              <a:t> </a:t>
            </a:r>
            <a:r>
              <a:rPr lang="en-US" sz="2400" dirty="0" smtClean="0"/>
              <a:t>et al 2010</a:t>
            </a:r>
          </a:p>
          <a:p>
            <a:r>
              <a:rPr lang="en-US" sz="2800" dirty="0" smtClean="0"/>
              <a:t>Parents </a:t>
            </a:r>
            <a:r>
              <a:rPr lang="en-US" sz="2800" dirty="0"/>
              <a:t>with </a:t>
            </a:r>
            <a:r>
              <a:rPr lang="en-US" sz="2800" dirty="0" smtClean="0"/>
              <a:t>high </a:t>
            </a:r>
            <a:r>
              <a:rPr lang="en-US" sz="2800" err="1"/>
              <a:t>DoS</a:t>
            </a:r>
            <a:r>
              <a:rPr lang="en-US" sz="2800"/>
              <a:t> </a:t>
            </a:r>
            <a:r>
              <a:rPr lang="en-US" sz="2800" smtClean="0"/>
              <a:t>are less </a:t>
            </a:r>
            <a:r>
              <a:rPr lang="en-US" sz="2800" dirty="0"/>
              <a:t>emotionally reactive and maintain coherent sense of </a:t>
            </a:r>
            <a:r>
              <a:rPr lang="en-US" sz="2800"/>
              <a:t>self </a:t>
            </a:r>
            <a:r>
              <a:rPr lang="en-US" sz="2800" smtClean="0"/>
              <a:t>in their relathionship with the child while </a:t>
            </a:r>
            <a:r>
              <a:rPr lang="en-US" sz="2800" dirty="0"/>
              <a:t>encouraging </a:t>
            </a:r>
            <a:r>
              <a:rPr lang="en-US" sz="2800" dirty="0" smtClean="0"/>
              <a:t>autonomy </a:t>
            </a:r>
            <a:r>
              <a:rPr lang="en-US" sz="2800" dirty="0"/>
              <a:t>and </a:t>
            </a:r>
            <a:r>
              <a:rPr lang="en-US" sz="2800" dirty="0" smtClean="0"/>
              <a:t>independence</a:t>
            </a:r>
            <a:endParaRPr lang="en-US" sz="2800" dirty="0"/>
          </a:p>
        </p:txBody>
      </p:sp>
      <p:graphicFrame>
        <p:nvGraphicFramePr>
          <p:cNvPr id="3" name="Object 2"/>
          <p:cNvGraphicFramePr>
            <a:graphicFrameLocks noChangeAspect="1"/>
          </p:cNvGraphicFramePr>
          <p:nvPr>
            <p:extLst/>
          </p:nvPr>
        </p:nvGraphicFramePr>
        <p:xfrm>
          <a:off x="8353949" y="-27104"/>
          <a:ext cx="3778250" cy="2122674"/>
        </p:xfrm>
        <a:graphic>
          <a:graphicData uri="http://schemas.openxmlformats.org/presentationml/2006/ole">
            <mc:AlternateContent xmlns:mc="http://schemas.openxmlformats.org/markup-compatibility/2006">
              <mc:Choice xmlns:v="urn:schemas-microsoft-com:vml" Requires="v">
                <p:oleObj spid="_x0000_s1030" name="Acrobat Document" r:id="rId4" imgW="3777942" imgH="5346465" progId="Acrobat.Document.DC">
                  <p:embed/>
                </p:oleObj>
              </mc:Choice>
              <mc:Fallback>
                <p:oleObj name="Acrobat Document" r:id="rId4" imgW="3777942" imgH="5346465" progId="Acrobat.Document.DC">
                  <p:embed/>
                  <p:pic>
                    <p:nvPicPr>
                      <p:cNvPr id="3" name="Object 2"/>
                      <p:cNvPicPr/>
                      <p:nvPr/>
                    </p:nvPicPr>
                    <p:blipFill>
                      <a:blip r:embed="rId5"/>
                      <a:stretch>
                        <a:fillRect/>
                      </a:stretch>
                    </p:blipFill>
                    <p:spPr>
                      <a:xfrm>
                        <a:off x="8353949" y="-27104"/>
                        <a:ext cx="3778250" cy="2122674"/>
                      </a:xfrm>
                      <a:prstGeom prst="rect">
                        <a:avLst/>
                      </a:prstGeom>
                    </p:spPr>
                  </p:pic>
                </p:oleObj>
              </mc:Fallback>
            </mc:AlternateContent>
          </a:graphicData>
        </a:graphic>
      </p:graphicFrame>
    </p:spTree>
    <p:extLst>
      <p:ext uri="{BB962C8B-B14F-4D97-AF65-F5344CB8AC3E}">
        <p14:creationId xmlns:p14="http://schemas.microsoft.com/office/powerpoint/2010/main" val="6865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011595" y="522741"/>
            <a:ext cx="7323200" cy="1021600"/>
          </a:xfrm>
          <a:prstGeom prst="rect">
            <a:avLst/>
          </a:prstGeom>
        </p:spPr>
        <p:txBody>
          <a:bodyPr vert="horz" wrap="square" lIns="121900" tIns="121900" rIns="121900" bIns="121900" rtlCol="0" anchor="ctr" anchorCtr="0">
            <a:noAutofit/>
          </a:bodyPr>
          <a:lstStyle/>
          <a:p>
            <a:pPr lvl="0"/>
            <a:r>
              <a:rPr lang="en-US" sz="3200" dirty="0">
                <a:solidFill>
                  <a:schemeClr val="bg1"/>
                </a:solidFill>
              </a:rPr>
              <a:t>Methodological Approach</a:t>
            </a:r>
            <a:endParaRPr sz="3200" dirty="0">
              <a:solidFill>
                <a:schemeClr val="bg1"/>
              </a:solidFill>
            </a:endParaRPr>
          </a:p>
        </p:txBody>
      </p:sp>
      <p:sp>
        <p:nvSpPr>
          <p:cNvPr id="237" name="Shape 237"/>
          <p:cNvSpPr txBox="1">
            <a:spLocks noGrp="1"/>
          </p:cNvSpPr>
          <p:nvPr>
            <p:ph type="body" idx="1"/>
          </p:nvPr>
        </p:nvSpPr>
        <p:spPr>
          <a:xfrm>
            <a:off x="0" y="428973"/>
            <a:ext cx="11814427" cy="4230575"/>
          </a:xfrm>
          <a:prstGeom prst="rect">
            <a:avLst/>
          </a:prstGeom>
        </p:spPr>
        <p:txBody>
          <a:bodyPr vert="horz" wrap="square" lIns="121900" tIns="121900" rIns="121900" bIns="121900" rtlCol="0" anchor="ctr" anchorCtr="0">
            <a:noAutofit/>
          </a:bodyPr>
          <a:lstStyle/>
          <a:p>
            <a:pPr>
              <a:spcBef>
                <a:spcPts val="0"/>
              </a:spcBef>
            </a:pPr>
            <a:r>
              <a:rPr lang="en-US" sz="2667" dirty="0"/>
              <a:t>A </a:t>
            </a:r>
            <a:r>
              <a:rPr lang="en-US" sz="2667" dirty="0"/>
              <a:t>mixed-method </a:t>
            </a:r>
            <a:r>
              <a:rPr lang="en-US" sz="2667" dirty="0"/>
              <a:t>design, conducted </a:t>
            </a:r>
            <a:r>
              <a:rPr lang="en-US" sz="2667" dirty="0"/>
              <a:t>in two </a:t>
            </a:r>
            <a:r>
              <a:rPr lang="en-US" sz="2667" dirty="0"/>
              <a:t>stages:</a:t>
            </a:r>
            <a:endParaRPr lang="en-US" sz="1067" dirty="0"/>
          </a:p>
          <a:p>
            <a:pPr>
              <a:spcBef>
                <a:spcPts val="0"/>
              </a:spcBef>
            </a:pPr>
            <a:endParaRPr lang="en-US" sz="1067" dirty="0"/>
          </a:p>
          <a:p>
            <a:pPr>
              <a:spcBef>
                <a:spcPts val="0"/>
              </a:spcBef>
              <a:buFont typeface="+mj-lt"/>
              <a:buAutoNum type="arabicPeriod"/>
            </a:pPr>
            <a:endParaRPr lang="en-US" sz="1067" dirty="0"/>
          </a:p>
          <a:p>
            <a:pPr marL="101597" indent="0">
              <a:spcBef>
                <a:spcPts val="0"/>
              </a:spcBef>
              <a:buNone/>
            </a:pPr>
            <a:endParaRPr lang="en-US" sz="1067" dirty="0"/>
          </a:p>
        </p:txBody>
      </p:sp>
      <p:sp>
        <p:nvSpPr>
          <p:cNvPr id="238" name="Shape 238"/>
          <p:cNvSpPr txBox="1">
            <a:spLocks noGrp="1"/>
          </p:cNvSpPr>
          <p:nvPr>
            <p:ph type="sldNum" idx="12"/>
          </p:nvPr>
        </p:nvSpPr>
        <p:spPr>
          <a:xfrm>
            <a:off x="10157333" y="6182000"/>
            <a:ext cx="1983200" cy="420800"/>
          </a:xfrm>
          <a:prstGeom prst="rect">
            <a:avLst/>
          </a:prstGeom>
        </p:spPr>
        <p:txBody>
          <a:bodyPr vert="horz" wrap="square" lIns="121900" tIns="121900" rIns="121900" bIns="121900" rtlCol="0" anchor="ctr" anchorCtr="0">
            <a:noAutofit/>
          </a:bodyPr>
          <a:lstStyle/>
          <a:p>
            <a:fld id="{00000000-1234-1234-1234-123412341234}" type="slidenum">
              <a:rPr lang="en"/>
              <a:pPr/>
              <a:t>21</a:t>
            </a:fld>
            <a:endParaRPr/>
          </a:p>
        </p:txBody>
      </p:sp>
      <p:grpSp>
        <p:nvGrpSpPr>
          <p:cNvPr id="6" name="Shape 700"/>
          <p:cNvGrpSpPr/>
          <p:nvPr/>
        </p:nvGrpSpPr>
        <p:grpSpPr>
          <a:xfrm>
            <a:off x="383179" y="719910"/>
            <a:ext cx="545736" cy="568959"/>
            <a:chOff x="3951850" y="2985350"/>
            <a:chExt cx="407950" cy="416500"/>
          </a:xfrm>
        </p:grpSpPr>
        <p:sp>
          <p:nvSpPr>
            <p:cNvPr id="7" name="Shape 70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8" name="Shape 70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9" name="Shape 70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0" name="Shape 70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grpSp>
      <p:grpSp>
        <p:nvGrpSpPr>
          <p:cNvPr id="11" name="Shape 420"/>
          <p:cNvGrpSpPr/>
          <p:nvPr/>
        </p:nvGrpSpPr>
        <p:grpSpPr>
          <a:xfrm rot="10800000">
            <a:off x="653805" y="2786384"/>
            <a:ext cx="3592571" cy="1153165"/>
            <a:chOff x="185742" y="1697042"/>
            <a:chExt cx="5165698" cy="1658118"/>
          </a:xfrm>
        </p:grpSpPr>
        <p:sp>
          <p:nvSpPr>
            <p:cNvPr id="12" name="Shape 421"/>
            <p:cNvSpPr/>
            <p:nvPr/>
          </p:nvSpPr>
          <p:spPr>
            <a:xfrm rot="10800000" flipH="1">
              <a:off x="1427933" y="1697042"/>
              <a:ext cx="2693399" cy="1243801"/>
            </a:xfrm>
            <a:prstGeom prst="rect">
              <a:avLst/>
            </a:prstGeom>
            <a:solidFill>
              <a:srgbClr val="C7D3E6"/>
            </a:solidFill>
            <a:ln>
              <a:noFill/>
            </a:ln>
          </p:spPr>
          <p:txBody>
            <a:bodyPr wrap="square" lIns="121900" tIns="121900" rIns="121900" bIns="121900" anchor="ctr" anchorCtr="0">
              <a:noAutofit/>
            </a:bodyPr>
            <a:lstStyle/>
            <a:p>
              <a:pPr algn="ctr"/>
              <a:r>
                <a:rPr lang="en-US" sz="2400" dirty="0">
                  <a:solidFill>
                    <a:srgbClr val="263248"/>
                  </a:solidFill>
                  <a:latin typeface="Roboto Condensed"/>
                  <a:ea typeface="Roboto Condensed"/>
                  <a:cs typeface="Roboto Condensed"/>
                  <a:sym typeface="Roboto Condensed"/>
                </a:rPr>
                <a:t>F</a:t>
              </a:r>
              <a:r>
                <a:rPr lang="en" sz="2400" dirty="0">
                  <a:solidFill>
                    <a:srgbClr val="263248"/>
                  </a:solidFill>
                  <a:latin typeface="Roboto Condensed"/>
                  <a:ea typeface="Roboto Condensed"/>
                  <a:cs typeface="Roboto Condensed"/>
                  <a:sym typeface="Roboto Condensed"/>
                </a:rPr>
                <a:t>irst stage</a:t>
              </a:r>
              <a:endParaRPr sz="2400" dirty="0">
                <a:solidFill>
                  <a:srgbClr val="263248"/>
                </a:solidFill>
                <a:latin typeface="Roboto Condensed"/>
                <a:ea typeface="Roboto Condensed"/>
                <a:cs typeface="Roboto Condensed"/>
                <a:sym typeface="Roboto Condensed"/>
              </a:endParaRPr>
            </a:p>
          </p:txBody>
        </p:sp>
        <p:sp>
          <p:nvSpPr>
            <p:cNvPr id="13" name="Shape 422"/>
            <p:cNvSpPr/>
            <p:nvPr/>
          </p:nvSpPr>
          <p:spPr>
            <a:xfrm rot="10800000" flipH="1">
              <a:off x="4107640" y="1697043"/>
              <a:ext cx="1243800" cy="1243800"/>
            </a:xfrm>
            <a:prstGeom prst="rtTriangle">
              <a:avLst/>
            </a:prstGeom>
            <a:solidFill>
              <a:srgbClr val="C7D3E6"/>
            </a:solidFill>
            <a:ln>
              <a:noFill/>
            </a:ln>
          </p:spPr>
          <p:txBody>
            <a:bodyPr wrap="square" lIns="121900" tIns="121900" rIns="121900" bIns="121900" anchor="ctr" anchorCtr="0">
              <a:noAutofit/>
            </a:bodyPr>
            <a:lstStyle/>
            <a:p>
              <a:pPr algn="ctr"/>
              <a:endParaRPr sz="3200">
                <a:solidFill>
                  <a:srgbClr val="263248"/>
                </a:solidFill>
                <a:latin typeface="Roboto Condensed"/>
                <a:ea typeface="Roboto Condensed"/>
                <a:cs typeface="Roboto Condensed"/>
                <a:sym typeface="Roboto Condensed"/>
              </a:endParaRPr>
            </a:p>
          </p:txBody>
        </p:sp>
        <p:sp>
          <p:nvSpPr>
            <p:cNvPr id="14" name="Shape 423"/>
            <p:cNvSpPr/>
            <p:nvPr/>
          </p:nvSpPr>
          <p:spPr>
            <a:xfrm flipH="1">
              <a:off x="185742" y="1697043"/>
              <a:ext cx="1243800" cy="1243800"/>
            </a:xfrm>
            <a:prstGeom prst="rtTriangle">
              <a:avLst/>
            </a:prstGeom>
            <a:solidFill>
              <a:srgbClr val="C7D3E6"/>
            </a:solidFill>
            <a:ln>
              <a:noFill/>
            </a:ln>
          </p:spPr>
          <p:txBody>
            <a:bodyPr wrap="square" lIns="121900" tIns="121900" rIns="121900" bIns="121900" anchor="ctr" anchorCtr="0">
              <a:noAutofit/>
            </a:bodyPr>
            <a:lstStyle/>
            <a:p>
              <a:pPr algn="ctr"/>
              <a:endParaRPr sz="3200">
                <a:solidFill>
                  <a:srgbClr val="263248"/>
                </a:solidFill>
                <a:latin typeface="Roboto Condensed"/>
                <a:ea typeface="Roboto Condensed"/>
                <a:cs typeface="Roboto Condensed"/>
                <a:sym typeface="Roboto Condensed"/>
              </a:endParaRPr>
            </a:p>
          </p:txBody>
        </p:sp>
        <p:sp>
          <p:nvSpPr>
            <p:cNvPr id="15" name="Shape 424"/>
            <p:cNvSpPr/>
            <p:nvPr/>
          </p:nvSpPr>
          <p:spPr>
            <a:xfrm rot="10800000">
              <a:off x="185748" y="2940860"/>
              <a:ext cx="1243800" cy="414300"/>
            </a:xfrm>
            <a:prstGeom prst="triangle">
              <a:avLst>
                <a:gd name="adj" fmla="val 0"/>
              </a:avLst>
            </a:prstGeom>
            <a:solidFill>
              <a:srgbClr val="92A8C8"/>
            </a:solidFill>
            <a:ln>
              <a:noFill/>
            </a:ln>
          </p:spPr>
          <p:txBody>
            <a:bodyPr wrap="square" lIns="121900" tIns="121900" rIns="121900" bIns="121900" anchor="ctr" anchorCtr="0">
              <a:noAutofit/>
            </a:bodyPr>
            <a:lstStyle/>
            <a:p>
              <a:pPr algn="ctr"/>
              <a:endParaRPr sz="3200">
                <a:solidFill>
                  <a:srgbClr val="263248"/>
                </a:solidFill>
                <a:latin typeface="Roboto Condensed"/>
                <a:ea typeface="Roboto Condensed"/>
                <a:cs typeface="Roboto Condensed"/>
                <a:sym typeface="Roboto Condensed"/>
              </a:endParaRPr>
            </a:p>
          </p:txBody>
        </p:sp>
      </p:grpSp>
      <p:grpSp>
        <p:nvGrpSpPr>
          <p:cNvPr id="21" name="Shape 430"/>
          <p:cNvGrpSpPr/>
          <p:nvPr/>
        </p:nvGrpSpPr>
        <p:grpSpPr>
          <a:xfrm rot="10800000">
            <a:off x="7359084" y="2786386"/>
            <a:ext cx="3662147" cy="1153173"/>
            <a:chOff x="85700" y="1697030"/>
            <a:chExt cx="5265740" cy="1658130"/>
          </a:xfrm>
        </p:grpSpPr>
        <p:sp>
          <p:nvSpPr>
            <p:cNvPr id="22" name="Shape 431"/>
            <p:cNvSpPr/>
            <p:nvPr/>
          </p:nvSpPr>
          <p:spPr>
            <a:xfrm rot="10800000" flipH="1">
              <a:off x="1327885" y="1697030"/>
              <a:ext cx="2791829" cy="1243801"/>
            </a:xfrm>
            <a:prstGeom prst="rect">
              <a:avLst/>
            </a:prstGeom>
            <a:solidFill>
              <a:srgbClr val="3F5378"/>
            </a:solidFill>
            <a:ln>
              <a:noFill/>
            </a:ln>
          </p:spPr>
          <p:txBody>
            <a:bodyPr wrap="square" lIns="121900" tIns="121900" rIns="121900" bIns="121900" anchor="ctr" anchorCtr="0">
              <a:noAutofit/>
            </a:bodyPr>
            <a:lstStyle/>
            <a:p>
              <a:pPr algn="ctr"/>
              <a:r>
                <a:rPr lang="en" sz="2400" dirty="0">
                  <a:solidFill>
                    <a:srgbClr val="FFFFFF"/>
                  </a:solidFill>
                  <a:latin typeface="Roboto Condensed"/>
                  <a:ea typeface="Roboto Condensed"/>
                  <a:cs typeface="Roboto Condensed"/>
                  <a:sym typeface="Roboto Condensed"/>
                </a:rPr>
                <a:t>Second stage</a:t>
              </a:r>
              <a:endParaRPr sz="2400" dirty="0">
                <a:solidFill>
                  <a:srgbClr val="FFFFFF"/>
                </a:solidFill>
                <a:latin typeface="Roboto Condensed"/>
                <a:ea typeface="Roboto Condensed"/>
                <a:cs typeface="Roboto Condensed"/>
                <a:sym typeface="Roboto Condensed"/>
              </a:endParaRPr>
            </a:p>
          </p:txBody>
        </p:sp>
        <p:sp>
          <p:nvSpPr>
            <p:cNvPr id="23" name="Shape 432"/>
            <p:cNvSpPr/>
            <p:nvPr/>
          </p:nvSpPr>
          <p:spPr>
            <a:xfrm rot="10800000" flipH="1">
              <a:off x="4107640" y="1697043"/>
              <a:ext cx="1243800" cy="1243800"/>
            </a:xfrm>
            <a:prstGeom prst="rtTriangle">
              <a:avLst/>
            </a:prstGeom>
            <a:solidFill>
              <a:srgbClr val="3F5378"/>
            </a:solidFill>
            <a:ln>
              <a:noFill/>
            </a:ln>
          </p:spPr>
          <p:txBody>
            <a:bodyPr wrap="square" lIns="121900" tIns="121900" rIns="121900" bIns="121900" anchor="ctr" anchorCtr="0">
              <a:noAutofit/>
            </a:bodyPr>
            <a:lstStyle/>
            <a:p>
              <a:pPr algn="ctr"/>
              <a:endParaRPr sz="3200">
                <a:solidFill>
                  <a:srgbClr val="FFFFFF"/>
                </a:solidFill>
                <a:latin typeface="Roboto Condensed"/>
                <a:ea typeface="Roboto Condensed"/>
                <a:cs typeface="Roboto Condensed"/>
                <a:sym typeface="Roboto Condensed"/>
              </a:endParaRPr>
            </a:p>
          </p:txBody>
        </p:sp>
        <p:sp>
          <p:nvSpPr>
            <p:cNvPr id="24" name="Shape 433"/>
            <p:cNvSpPr/>
            <p:nvPr/>
          </p:nvSpPr>
          <p:spPr>
            <a:xfrm flipH="1">
              <a:off x="85700" y="1697061"/>
              <a:ext cx="1243800" cy="1243801"/>
            </a:xfrm>
            <a:prstGeom prst="rtTriangle">
              <a:avLst/>
            </a:prstGeom>
            <a:solidFill>
              <a:srgbClr val="3F5378"/>
            </a:solidFill>
            <a:ln>
              <a:noFill/>
            </a:ln>
          </p:spPr>
          <p:txBody>
            <a:bodyPr wrap="square" lIns="121900" tIns="121900" rIns="121900" bIns="121900" anchor="ctr" anchorCtr="0">
              <a:noAutofit/>
            </a:bodyPr>
            <a:lstStyle/>
            <a:p>
              <a:pPr algn="ctr"/>
              <a:endParaRPr sz="3200">
                <a:solidFill>
                  <a:srgbClr val="FFFFFF"/>
                </a:solidFill>
                <a:latin typeface="Roboto Condensed"/>
                <a:ea typeface="Roboto Condensed"/>
                <a:cs typeface="Roboto Condensed"/>
                <a:sym typeface="Roboto Condensed"/>
              </a:endParaRPr>
            </a:p>
          </p:txBody>
        </p:sp>
        <p:sp>
          <p:nvSpPr>
            <p:cNvPr id="25" name="Shape 434"/>
            <p:cNvSpPr/>
            <p:nvPr/>
          </p:nvSpPr>
          <p:spPr>
            <a:xfrm rot="10800000">
              <a:off x="185748" y="2940860"/>
              <a:ext cx="1243800" cy="414300"/>
            </a:xfrm>
            <a:prstGeom prst="triangle">
              <a:avLst>
                <a:gd name="adj" fmla="val 0"/>
              </a:avLst>
            </a:prstGeom>
            <a:solidFill>
              <a:srgbClr val="263248"/>
            </a:solidFill>
            <a:ln>
              <a:noFill/>
            </a:ln>
          </p:spPr>
          <p:txBody>
            <a:bodyPr wrap="square" lIns="121900" tIns="121900" rIns="121900" bIns="121900" anchor="ctr" anchorCtr="0">
              <a:noAutofit/>
            </a:bodyPr>
            <a:lstStyle/>
            <a:p>
              <a:pPr algn="ctr"/>
              <a:endParaRPr sz="3200">
                <a:solidFill>
                  <a:srgbClr val="FFFFFF"/>
                </a:solidFill>
                <a:latin typeface="Roboto Condensed"/>
                <a:ea typeface="Roboto Condensed"/>
                <a:cs typeface="Roboto Condensed"/>
                <a:sym typeface="Roboto Condensed"/>
              </a:endParaRPr>
            </a:p>
          </p:txBody>
        </p:sp>
      </p:grpSp>
      <p:sp>
        <p:nvSpPr>
          <p:cNvPr id="3" name="TextBox 2"/>
          <p:cNvSpPr txBox="1"/>
          <p:nvPr/>
        </p:nvSpPr>
        <p:spPr>
          <a:xfrm>
            <a:off x="383179" y="3947460"/>
            <a:ext cx="2998172" cy="2061718"/>
          </a:xfrm>
          <a:prstGeom prst="rect">
            <a:avLst/>
          </a:prstGeom>
          <a:noFill/>
        </p:spPr>
        <p:txBody>
          <a:bodyPr wrap="square" rtlCol="1">
            <a:spAutoFit/>
          </a:bodyPr>
          <a:lstStyle/>
          <a:p>
            <a:r>
              <a:rPr lang="en-US" sz="2133" dirty="0">
                <a:solidFill>
                  <a:srgbClr val="263248"/>
                </a:solidFill>
                <a:latin typeface="Roboto Condensed Light"/>
                <a:ea typeface="Roboto Condensed Light"/>
                <a:cs typeface="Roboto Condensed Light"/>
                <a:sym typeface="Roboto Condensed Light"/>
              </a:rPr>
              <a:t>A community sample of 130 mothers </a:t>
            </a:r>
            <a:r>
              <a:rPr lang="en-US" sz="2133" dirty="0">
                <a:solidFill>
                  <a:srgbClr val="263248"/>
                </a:solidFill>
                <a:latin typeface="Roboto Condensed Light"/>
                <a:ea typeface="Roboto Condensed Light"/>
                <a:cs typeface="Roboto Condensed Light"/>
                <a:sym typeface="Roboto Condensed Light"/>
              </a:rPr>
              <a:t>completed self-report </a:t>
            </a:r>
            <a:r>
              <a:rPr lang="en-US" sz="2133" dirty="0">
                <a:solidFill>
                  <a:srgbClr val="263248"/>
                </a:solidFill>
                <a:latin typeface="Roboto Condensed Light"/>
                <a:ea typeface="Roboto Condensed Light"/>
                <a:cs typeface="Roboto Condensed Light"/>
                <a:sym typeface="Roboto Condensed Light"/>
              </a:rPr>
              <a:t>questionnaires </a:t>
            </a:r>
            <a:r>
              <a:rPr lang="en-US" sz="2133" dirty="0">
                <a:solidFill>
                  <a:srgbClr val="263248"/>
                </a:solidFill>
                <a:latin typeface="Roboto Condensed Light"/>
                <a:ea typeface="Roboto Condensed Light"/>
                <a:cs typeface="Roboto Condensed Light"/>
                <a:sym typeface="Roboto Condensed Light"/>
              </a:rPr>
              <a:t>(MSAS, DSI-R and </a:t>
            </a:r>
            <a:r>
              <a:rPr lang="en-US" sz="2133" dirty="0">
                <a:solidFill>
                  <a:srgbClr val="263248"/>
                </a:solidFill>
                <a:latin typeface="Roboto Condensed Light"/>
                <a:ea typeface="Roboto Condensed Light"/>
                <a:cs typeface="Roboto Condensed Light"/>
                <a:sym typeface="Roboto Condensed Light"/>
              </a:rPr>
              <a:t>sleep </a:t>
            </a:r>
            <a:r>
              <a:rPr lang="en-US" sz="2133" dirty="0">
                <a:solidFill>
                  <a:srgbClr val="263248"/>
                </a:solidFill>
                <a:latin typeface="Roboto Condensed Light"/>
                <a:ea typeface="Roboto Condensed Light"/>
                <a:cs typeface="Roboto Condensed Light"/>
                <a:sym typeface="Roboto Condensed Light"/>
              </a:rPr>
              <a:t>questionnaires)</a:t>
            </a:r>
            <a:endParaRPr lang="he-IL" sz="2133" dirty="0">
              <a:solidFill>
                <a:srgbClr val="263248"/>
              </a:solidFill>
              <a:latin typeface="Roboto Condensed Light"/>
              <a:ea typeface="Roboto Condensed Light"/>
              <a:cs typeface="Roboto Condensed Light"/>
              <a:sym typeface="Roboto Condensed Light"/>
            </a:endParaRPr>
          </a:p>
        </p:txBody>
      </p:sp>
      <p:sp>
        <p:nvSpPr>
          <p:cNvPr id="4" name="TextBox 3"/>
          <p:cNvSpPr txBox="1"/>
          <p:nvPr/>
        </p:nvSpPr>
        <p:spPr>
          <a:xfrm>
            <a:off x="3809138" y="4392115"/>
            <a:ext cx="3135081" cy="1631216"/>
          </a:xfrm>
          <a:prstGeom prst="rect">
            <a:avLst/>
          </a:prstGeom>
          <a:noFill/>
        </p:spPr>
        <p:txBody>
          <a:bodyPr wrap="square" rtlCol="1">
            <a:spAutoFit/>
          </a:bodyPr>
          <a:lstStyle/>
          <a:p>
            <a:r>
              <a:rPr lang="en-US" sz="2000" dirty="0">
                <a:solidFill>
                  <a:srgbClr val="263248"/>
                </a:solidFill>
                <a:latin typeface="Roboto Condensed Light"/>
                <a:ea typeface="Roboto Condensed Light"/>
                <a:cs typeface="Roboto Condensed Light"/>
              </a:rPr>
              <a:t>Based on the </a:t>
            </a:r>
            <a:r>
              <a:rPr lang="en-US" sz="2000" dirty="0">
                <a:solidFill>
                  <a:srgbClr val="263248"/>
                </a:solidFill>
                <a:latin typeface="Roboto Condensed Light"/>
                <a:ea typeface="Roboto Condensed Light"/>
                <a:cs typeface="Roboto Condensed Light"/>
              </a:rPr>
              <a:t>DSI-R two </a:t>
            </a:r>
            <a:r>
              <a:rPr lang="en-US" sz="2000" dirty="0">
                <a:solidFill>
                  <a:srgbClr val="263248"/>
                </a:solidFill>
                <a:latin typeface="Roboto Condensed Light"/>
                <a:ea typeface="Roboto Condensed Light"/>
                <a:cs typeface="Roboto Condensed Light"/>
              </a:rPr>
              <a:t>subgroups of mothers with </a:t>
            </a:r>
            <a:r>
              <a:rPr lang="en-US" sz="2000" dirty="0">
                <a:solidFill>
                  <a:srgbClr val="263248"/>
                </a:solidFill>
                <a:latin typeface="Roboto Condensed Light"/>
                <a:ea typeface="Roboto Condensed Light"/>
                <a:cs typeface="Roboto Condensed Light"/>
              </a:rPr>
              <a:t>high (n=20) </a:t>
            </a:r>
            <a:r>
              <a:rPr lang="en-US" sz="2000" dirty="0">
                <a:solidFill>
                  <a:srgbClr val="263248"/>
                </a:solidFill>
                <a:latin typeface="Roboto Condensed Light"/>
                <a:ea typeface="Roboto Condensed Light"/>
                <a:cs typeface="Roboto Condensed Light"/>
              </a:rPr>
              <a:t>vs. </a:t>
            </a:r>
            <a:r>
              <a:rPr lang="en-US" sz="2000" dirty="0">
                <a:solidFill>
                  <a:srgbClr val="263248"/>
                </a:solidFill>
                <a:latin typeface="Roboto Condensed Light"/>
                <a:ea typeface="Roboto Condensed Light"/>
                <a:cs typeface="Roboto Condensed Light"/>
              </a:rPr>
              <a:t>low (n=20) </a:t>
            </a:r>
            <a:r>
              <a:rPr lang="en-US" sz="2000" dirty="0" err="1">
                <a:solidFill>
                  <a:srgbClr val="263248"/>
                </a:solidFill>
                <a:latin typeface="Roboto Condensed Light"/>
                <a:ea typeface="Roboto Condensed Light"/>
                <a:cs typeface="Roboto Condensed Light"/>
              </a:rPr>
              <a:t>DoS</a:t>
            </a:r>
            <a:r>
              <a:rPr lang="en-US" sz="2000" dirty="0">
                <a:solidFill>
                  <a:srgbClr val="263248"/>
                </a:solidFill>
                <a:latin typeface="Roboto Condensed Light"/>
                <a:ea typeface="Roboto Condensed Light"/>
                <a:cs typeface="Roboto Condensed Light"/>
              </a:rPr>
              <a:t> were identified</a:t>
            </a:r>
            <a:endParaRPr lang="he-IL" sz="2000" dirty="0">
              <a:solidFill>
                <a:srgbClr val="263248"/>
              </a:solidFill>
              <a:latin typeface="Roboto Condensed Light"/>
              <a:ea typeface="Roboto Condensed Light"/>
              <a:cs typeface="Roboto Condensed Light"/>
            </a:endParaRPr>
          </a:p>
        </p:txBody>
      </p:sp>
      <p:sp>
        <p:nvSpPr>
          <p:cNvPr id="27" name="TextBox 26"/>
          <p:cNvSpPr txBox="1"/>
          <p:nvPr/>
        </p:nvSpPr>
        <p:spPr>
          <a:xfrm>
            <a:off x="7287647" y="3993731"/>
            <a:ext cx="4031728" cy="1733488"/>
          </a:xfrm>
          <a:prstGeom prst="rect">
            <a:avLst/>
          </a:prstGeom>
          <a:noFill/>
        </p:spPr>
        <p:txBody>
          <a:bodyPr wrap="square" rtlCol="1">
            <a:spAutoFit/>
          </a:bodyPr>
          <a:lstStyle/>
          <a:p>
            <a:r>
              <a:rPr lang="en-US" sz="2133" dirty="0">
                <a:solidFill>
                  <a:srgbClr val="263248"/>
                </a:solidFill>
                <a:latin typeface="Roboto Condensed Light"/>
                <a:ea typeface="Roboto Condensed Light"/>
                <a:cs typeface="Roboto Condensed Light"/>
              </a:rPr>
              <a:t>Mothers </a:t>
            </a:r>
            <a:r>
              <a:rPr lang="en-US" sz="2133" dirty="0">
                <a:solidFill>
                  <a:srgbClr val="263248"/>
                </a:solidFill>
                <a:latin typeface="Roboto Condensed Light"/>
                <a:ea typeface="Roboto Condensed Light"/>
                <a:cs typeface="Roboto Condensed Light"/>
              </a:rPr>
              <a:t>were interviewed </a:t>
            </a:r>
            <a:r>
              <a:rPr lang="en-US" sz="2133" dirty="0">
                <a:solidFill>
                  <a:srgbClr val="263248"/>
                </a:solidFill>
                <a:latin typeface="Roboto Condensed Light"/>
                <a:ea typeface="Roboto Condensed Light"/>
                <a:cs typeface="Roboto Condensed Light"/>
              </a:rPr>
              <a:t>using a semi-structured format </a:t>
            </a:r>
          </a:p>
          <a:p>
            <a:r>
              <a:rPr lang="en-US" sz="2133" dirty="0">
                <a:solidFill>
                  <a:srgbClr val="263248"/>
                </a:solidFill>
                <a:latin typeface="Roboto Condensed Light"/>
                <a:ea typeface="Roboto Condensed Light"/>
                <a:cs typeface="Roboto Condensed Light"/>
              </a:rPr>
              <a:t>Children’s </a:t>
            </a:r>
            <a:r>
              <a:rPr lang="en-US" sz="2133" dirty="0">
                <a:solidFill>
                  <a:srgbClr val="263248"/>
                </a:solidFill>
                <a:latin typeface="Roboto Condensed Light"/>
                <a:ea typeface="Roboto Condensed Light"/>
                <a:cs typeface="Roboto Condensed Light"/>
              </a:rPr>
              <a:t>sleep </a:t>
            </a:r>
            <a:r>
              <a:rPr lang="en-US" sz="2133" dirty="0">
                <a:solidFill>
                  <a:srgbClr val="263248"/>
                </a:solidFill>
                <a:latin typeface="Roboto Condensed Light"/>
                <a:ea typeface="Roboto Condensed Light"/>
                <a:cs typeface="Roboto Condensed Light"/>
              </a:rPr>
              <a:t>was </a:t>
            </a:r>
            <a:r>
              <a:rPr lang="en-US" sz="2133" dirty="0">
                <a:solidFill>
                  <a:srgbClr val="263248"/>
                </a:solidFill>
                <a:latin typeface="Roboto Condensed Light"/>
                <a:ea typeface="Roboto Condensed Light"/>
                <a:cs typeface="Roboto Condensed Light"/>
              </a:rPr>
              <a:t>assessed </a:t>
            </a:r>
            <a:r>
              <a:rPr lang="en-US" sz="2133" dirty="0">
                <a:solidFill>
                  <a:srgbClr val="263248"/>
                </a:solidFill>
                <a:latin typeface="Roboto Condensed Light"/>
                <a:ea typeface="Roboto Condensed Light"/>
                <a:cs typeface="Roboto Condensed Light"/>
              </a:rPr>
              <a:t>by </a:t>
            </a:r>
            <a:r>
              <a:rPr lang="en-US" sz="2133" dirty="0" err="1">
                <a:solidFill>
                  <a:srgbClr val="263248"/>
                </a:solidFill>
                <a:latin typeface="Roboto Condensed Light"/>
                <a:ea typeface="Roboto Condensed Light"/>
                <a:cs typeface="Roboto Condensed Light"/>
              </a:rPr>
              <a:t>actigraphy</a:t>
            </a:r>
            <a:r>
              <a:rPr lang="en-US" sz="2133" dirty="0">
                <a:solidFill>
                  <a:srgbClr val="263248"/>
                </a:solidFill>
                <a:latin typeface="Roboto Condensed Light"/>
                <a:ea typeface="Roboto Condensed Light"/>
                <a:cs typeface="Roboto Condensed Light"/>
              </a:rPr>
              <a:t> on </a:t>
            </a:r>
            <a:r>
              <a:rPr lang="en-US" sz="2133" dirty="0">
                <a:solidFill>
                  <a:srgbClr val="263248"/>
                </a:solidFill>
                <a:latin typeface="Roboto Condensed Light"/>
                <a:ea typeface="Roboto Condensed Light"/>
                <a:cs typeface="Roboto Condensed Light"/>
              </a:rPr>
              <a:t>3 consecutive workweek nights </a:t>
            </a:r>
            <a:endParaRPr lang="he-IL" sz="2133" dirty="0">
              <a:solidFill>
                <a:srgbClr val="263248"/>
              </a:solidFill>
              <a:latin typeface="Roboto Condensed Light"/>
              <a:ea typeface="Roboto Condensed Light"/>
              <a:cs typeface="Roboto Condensed Light"/>
            </a:endParaRPr>
          </a:p>
        </p:txBody>
      </p:sp>
      <p:sp>
        <p:nvSpPr>
          <p:cNvPr id="31" name="Shape 692"/>
          <p:cNvSpPr/>
          <p:nvPr/>
        </p:nvSpPr>
        <p:spPr>
          <a:xfrm>
            <a:off x="4783764" y="3249631"/>
            <a:ext cx="298909" cy="517827"/>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grpSp>
        <p:nvGrpSpPr>
          <p:cNvPr id="32" name="Shape 536"/>
          <p:cNvGrpSpPr/>
          <p:nvPr/>
        </p:nvGrpSpPr>
        <p:grpSpPr>
          <a:xfrm>
            <a:off x="5229081" y="3220129"/>
            <a:ext cx="412055" cy="537497"/>
            <a:chOff x="590250" y="244200"/>
            <a:chExt cx="407975" cy="532175"/>
          </a:xfrm>
        </p:grpSpPr>
        <p:sp>
          <p:nvSpPr>
            <p:cNvPr id="33" name="Shape 537"/>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34" name="Shape 538"/>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35" name="Shape 539"/>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36" name="Shape 540"/>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37" name="Shape 541"/>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38" name="Shape 542"/>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39" name="Shape 543"/>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40" name="Shape 544"/>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41" name="Shape 545"/>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42" name="Shape 546"/>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43" name="Shape 547"/>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44" name="Shape 548"/>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45" name="Shape 549"/>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46" name="Shape 550"/>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grpSp>
      <p:grpSp>
        <p:nvGrpSpPr>
          <p:cNvPr id="47" name="Shape 606"/>
          <p:cNvGrpSpPr/>
          <p:nvPr/>
        </p:nvGrpSpPr>
        <p:grpSpPr>
          <a:xfrm>
            <a:off x="5748377" y="3303769"/>
            <a:ext cx="440360" cy="440335"/>
            <a:chOff x="1923675" y="1633650"/>
            <a:chExt cx="436000" cy="435975"/>
          </a:xfrm>
        </p:grpSpPr>
        <p:sp>
          <p:nvSpPr>
            <p:cNvPr id="48"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49"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50"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51"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52"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53"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grpSp>
      <p:sp>
        <p:nvSpPr>
          <p:cNvPr id="54" name="Shape 768"/>
          <p:cNvSpPr/>
          <p:nvPr/>
        </p:nvSpPr>
        <p:spPr>
          <a:xfrm>
            <a:off x="6243935" y="3351743"/>
            <a:ext cx="409580" cy="409605"/>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 name="TextBox 1"/>
          <p:cNvSpPr txBox="1"/>
          <p:nvPr/>
        </p:nvSpPr>
        <p:spPr>
          <a:xfrm>
            <a:off x="968751" y="-92359"/>
            <a:ext cx="7077002" cy="584775"/>
          </a:xfrm>
          <a:prstGeom prst="rect">
            <a:avLst/>
          </a:prstGeom>
          <a:noFill/>
        </p:spPr>
        <p:txBody>
          <a:bodyPr wrap="none" rtlCol="0">
            <a:spAutoFit/>
          </a:bodyPr>
          <a:lstStyle/>
          <a:p>
            <a:r>
              <a:rPr lang="en-US" sz="3200" b="1" smtClean="0">
                <a:solidFill>
                  <a:srgbClr val="FF0000"/>
                </a:solidFill>
              </a:rPr>
              <a:t>Study 3</a:t>
            </a:r>
            <a:r>
              <a:rPr lang="en-US" sz="3200" smtClean="0">
                <a:solidFill>
                  <a:srgbClr val="FF0000"/>
                </a:solidFill>
              </a:rPr>
              <a:t>: </a:t>
            </a:r>
            <a:r>
              <a:rPr lang="en-US" sz="3200">
                <a:solidFill>
                  <a:srgbClr val="FF0000"/>
                </a:solidFill>
              </a:rPr>
              <a:t>Mothers</a:t>
            </a:r>
            <a:r>
              <a:rPr lang="en-US" sz="3200">
                <a:solidFill>
                  <a:srgbClr val="FF0000"/>
                </a:solidFill>
              </a:rPr>
              <a:t>’ </a:t>
            </a:r>
            <a:r>
              <a:rPr lang="en-US" sz="3200" smtClean="0">
                <a:solidFill>
                  <a:srgbClr val="FF0000"/>
                </a:solidFill>
              </a:rPr>
              <a:t>DoS and Tddlesr’ Sleep</a:t>
            </a:r>
            <a:endParaRPr lang="en-US" sz="3200">
              <a:solidFill>
                <a:srgbClr val="FF0000"/>
              </a:solidFill>
            </a:endParaRPr>
          </a:p>
        </p:txBody>
      </p:sp>
    </p:spTree>
    <p:extLst>
      <p:ext uri="{BB962C8B-B14F-4D97-AF65-F5344CB8AC3E}">
        <p14:creationId xmlns:p14="http://schemas.microsoft.com/office/powerpoint/2010/main" val="92548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4702623" y="5821777"/>
            <a:ext cx="8383451" cy="420800"/>
          </a:xfrm>
          <a:prstGeom prst="rect">
            <a:avLst/>
          </a:prstGeom>
        </p:spPr>
        <p:txBody>
          <a:bodyPr vert="horz" wrap="square" lIns="121900" tIns="121900" rIns="121900" bIns="121900" rtlCol="0" anchor="ctr" anchorCtr="0">
            <a:noAutofit/>
          </a:bodyPr>
          <a:lstStyle/>
          <a:p>
            <a:pPr marL="0" indent="0"/>
            <a:r>
              <a:rPr lang="en-US" sz="1867" smtClean="0">
                <a:latin typeface="Arial" panose="020B0604020202020204" pitchFamily="34" charset="0"/>
                <a:ea typeface="Calibri" panose="020F0502020204030204" pitchFamily="34" charset="0"/>
              </a:rPr>
              <a:t>Χ</a:t>
            </a:r>
            <a:r>
              <a:rPr lang="en-US" sz="1867" baseline="30000" smtClean="0">
                <a:latin typeface="Arial" panose="020B0604020202020204" pitchFamily="34" charset="0"/>
                <a:ea typeface="Calibri" panose="020F0502020204030204" pitchFamily="34" charset="0"/>
              </a:rPr>
              <a:t>2</a:t>
            </a:r>
            <a:r>
              <a:rPr lang="en-US" sz="1867" baseline="-25000" smtClean="0">
                <a:latin typeface="Arial" panose="020B0604020202020204" pitchFamily="34" charset="0"/>
                <a:ea typeface="Calibri" panose="020F0502020204030204" pitchFamily="34" charset="0"/>
              </a:rPr>
              <a:t>(3</a:t>
            </a:r>
            <a:r>
              <a:rPr lang="en-US" sz="1867" baseline="-25000" dirty="0">
                <a:latin typeface="Arial" panose="020B0604020202020204" pitchFamily="34" charset="0"/>
                <a:ea typeface="Calibri" panose="020F0502020204030204" pitchFamily="34" charset="0"/>
              </a:rPr>
              <a:t>) </a:t>
            </a:r>
            <a:r>
              <a:rPr lang="el-GR" dirty="0" smtClean="0"/>
              <a:t>=</a:t>
            </a:r>
            <a:r>
              <a:rPr lang="el-GR" dirty="0"/>
              <a:t>3.44, </a:t>
            </a:r>
            <a:r>
              <a:rPr lang="en-US" dirty="0"/>
              <a:t>p=.329, CFI=.99, NFI=.97, IFI=.99, RMSEA=.03, SRMR=.</a:t>
            </a:r>
            <a:r>
              <a:rPr lang="en-US" dirty="0" smtClean="0"/>
              <a:t>03</a:t>
            </a:r>
            <a:endParaRPr dirty="0"/>
          </a:p>
        </p:txBody>
      </p:sp>
      <p:sp>
        <p:nvSpPr>
          <p:cNvPr id="463" name="Shape 463"/>
          <p:cNvSpPr txBox="1">
            <a:spLocks noGrp="1"/>
          </p:cNvSpPr>
          <p:nvPr>
            <p:ph type="sldNum" idx="12"/>
          </p:nvPr>
        </p:nvSpPr>
        <p:spPr>
          <a:xfrm>
            <a:off x="10157333" y="6182000"/>
            <a:ext cx="1983200" cy="420800"/>
          </a:xfrm>
          <a:prstGeom prst="rect">
            <a:avLst/>
          </a:prstGeom>
        </p:spPr>
        <p:txBody>
          <a:bodyPr vert="horz" wrap="square" lIns="121900" tIns="121900" rIns="121900" bIns="121900" rtlCol="0" anchor="ctr" anchorCtr="0">
            <a:noAutofit/>
          </a:bodyPr>
          <a:lstStyle/>
          <a:p>
            <a:fld id="{00000000-1234-1234-1234-123412341234}" type="slidenum">
              <a:rPr lang="en"/>
              <a:pPr/>
              <a:t>22</a:t>
            </a:fld>
            <a:endParaRPr/>
          </a:p>
        </p:txBody>
      </p:sp>
      <p:pic>
        <p:nvPicPr>
          <p:cNvPr id="6" name="תמונה 5"/>
          <p:cNvPicPr/>
          <p:nvPr/>
        </p:nvPicPr>
        <p:blipFill rotWithShape="1">
          <a:blip r:embed="rId4" cstate="print">
            <a:extLst>
              <a:ext uri="{28A0092B-C50C-407E-A947-70E740481C1C}">
                <a14:useLocalDpi xmlns:a14="http://schemas.microsoft.com/office/drawing/2010/main" val="0"/>
              </a:ext>
            </a:extLst>
          </a:blip>
          <a:srcRect t="3985" b="10192"/>
          <a:stretch/>
        </p:blipFill>
        <p:spPr bwMode="auto">
          <a:xfrm>
            <a:off x="4414983" y="884325"/>
            <a:ext cx="4645890" cy="430651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3241964" y="5233313"/>
            <a:ext cx="7278254" cy="400110"/>
          </a:xfrm>
          <a:prstGeom prst="rect">
            <a:avLst/>
          </a:prstGeom>
          <a:noFill/>
        </p:spPr>
        <p:txBody>
          <a:bodyPr wrap="square" rtlCol="0">
            <a:spAutoFit/>
          </a:bodyPr>
          <a:lstStyle/>
          <a:p>
            <a:pPr lvl="0"/>
            <a:r>
              <a:rPr lang="en-US" sz="2000" b="1" dirty="0" smtClean="0">
                <a:solidFill>
                  <a:srgbClr val="00B050"/>
                </a:solidFill>
                <a:ea typeface="Calibri" panose="020F0502020204030204" pitchFamily="34" charset="0"/>
              </a:rPr>
              <a:t>nighttime parenting </a:t>
            </a:r>
            <a:r>
              <a:rPr lang="en-US" sz="2000" b="1" smtClean="0">
                <a:solidFill>
                  <a:srgbClr val="00B050"/>
                </a:solidFill>
                <a:ea typeface="Calibri" panose="020F0502020204030204" pitchFamily="34" charset="0"/>
              </a:rPr>
              <a:t>mediates </a:t>
            </a:r>
            <a:r>
              <a:rPr lang="en-US" sz="2000" b="1" smtClean="0">
                <a:solidFill>
                  <a:srgbClr val="00B050"/>
                </a:solidFill>
                <a:ea typeface="Calibri" panose="020F0502020204030204" pitchFamily="34" charset="0"/>
              </a:rPr>
              <a:t>link </a:t>
            </a:r>
            <a:r>
              <a:rPr lang="en-US" sz="2000" b="1" dirty="0">
                <a:solidFill>
                  <a:srgbClr val="00B050"/>
                </a:solidFill>
                <a:ea typeface="Calibri" panose="020F0502020204030204" pitchFamily="34" charset="0"/>
              </a:rPr>
              <a:t>between </a:t>
            </a:r>
            <a:r>
              <a:rPr lang="en-US" sz="2000" b="1" dirty="0" err="1">
                <a:solidFill>
                  <a:srgbClr val="00B050"/>
                </a:solidFill>
                <a:ea typeface="Calibri" panose="020F0502020204030204" pitchFamily="34" charset="0"/>
              </a:rPr>
              <a:t>DoS</a:t>
            </a:r>
            <a:r>
              <a:rPr lang="en-US" sz="2000" b="1" dirty="0">
                <a:solidFill>
                  <a:srgbClr val="00B050"/>
                </a:solidFill>
                <a:ea typeface="Calibri" panose="020F0502020204030204" pitchFamily="34" charset="0"/>
              </a:rPr>
              <a:t> </a:t>
            </a:r>
            <a:r>
              <a:rPr lang="en-US" sz="2000" b="1">
                <a:solidFill>
                  <a:srgbClr val="00B050"/>
                </a:solidFill>
                <a:ea typeface="Calibri" panose="020F0502020204030204" pitchFamily="34" charset="0"/>
              </a:rPr>
              <a:t>&amp; </a:t>
            </a:r>
            <a:r>
              <a:rPr lang="en-US" sz="2000" b="1" smtClean="0">
                <a:solidFill>
                  <a:srgbClr val="00B050"/>
                </a:solidFill>
                <a:ea typeface="Calibri" panose="020F0502020204030204" pitchFamily="34" charset="0"/>
              </a:rPr>
              <a:t>sleep disruption </a:t>
            </a:r>
            <a:endParaRPr lang="en-US" sz="2000" b="1" dirty="0">
              <a:solidFill>
                <a:srgbClr val="00B05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070663961"/>
              </p:ext>
            </p:extLst>
          </p:nvPr>
        </p:nvGraphicFramePr>
        <p:xfrm>
          <a:off x="9199416" y="1303873"/>
          <a:ext cx="2641600" cy="3886964"/>
        </p:xfrm>
        <a:graphic>
          <a:graphicData uri="http://schemas.openxmlformats.org/presentationml/2006/ole">
            <mc:AlternateContent xmlns:mc="http://schemas.openxmlformats.org/markup-compatibility/2006">
              <mc:Choice xmlns:v="urn:schemas-microsoft-com:vml" Requires="v">
                <p:oleObj spid="_x0000_s2054" name="Acrobat Document" r:id="rId5" imgW="3777942" imgH="5346465" progId="Acrobat.Document.DC">
                  <p:embed/>
                </p:oleObj>
              </mc:Choice>
              <mc:Fallback>
                <p:oleObj name="Acrobat Document" r:id="rId5" imgW="3777942" imgH="5346465" progId="Acrobat.Document.DC">
                  <p:embed/>
                  <p:pic>
                    <p:nvPicPr>
                      <p:cNvPr id="3" name="Object 2"/>
                      <p:cNvPicPr/>
                      <p:nvPr/>
                    </p:nvPicPr>
                    <p:blipFill>
                      <a:blip r:embed="rId6"/>
                      <a:stretch>
                        <a:fillRect/>
                      </a:stretch>
                    </p:blipFill>
                    <p:spPr>
                      <a:xfrm>
                        <a:off x="9199416" y="1303873"/>
                        <a:ext cx="2641600" cy="3886964"/>
                      </a:xfrm>
                      <a:prstGeom prst="rect">
                        <a:avLst/>
                      </a:prstGeom>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814752271"/>
              </p:ext>
            </p:extLst>
          </p:nvPr>
        </p:nvGraphicFramePr>
        <p:xfrm>
          <a:off x="184726" y="2133592"/>
          <a:ext cx="3629892" cy="744293"/>
        </p:xfrm>
        <a:graphic>
          <a:graphicData uri="http://schemas.openxmlformats.org/drawingml/2006/table">
            <a:tbl>
              <a:tblPr firstRow="1" firstCol="1" bandRow="1">
                <a:tableStyleId>{5C22544A-7EE6-4342-B048-85BDC9FD1C3A}</a:tableStyleId>
              </a:tblPr>
              <a:tblGrid>
                <a:gridCol w="719306">
                  <a:extLst>
                    <a:ext uri="{9D8B030D-6E8A-4147-A177-3AD203B41FA5}">
                      <a16:colId xmlns:a16="http://schemas.microsoft.com/office/drawing/2014/main" val="3289483072"/>
                    </a:ext>
                  </a:extLst>
                </a:gridCol>
                <a:gridCol w="825430">
                  <a:extLst>
                    <a:ext uri="{9D8B030D-6E8A-4147-A177-3AD203B41FA5}">
                      <a16:colId xmlns:a16="http://schemas.microsoft.com/office/drawing/2014/main" val="1502877767"/>
                    </a:ext>
                  </a:extLst>
                </a:gridCol>
                <a:gridCol w="698978">
                  <a:extLst>
                    <a:ext uri="{9D8B030D-6E8A-4147-A177-3AD203B41FA5}">
                      <a16:colId xmlns:a16="http://schemas.microsoft.com/office/drawing/2014/main" val="1935212384"/>
                    </a:ext>
                  </a:extLst>
                </a:gridCol>
                <a:gridCol w="676184">
                  <a:extLst>
                    <a:ext uri="{9D8B030D-6E8A-4147-A177-3AD203B41FA5}">
                      <a16:colId xmlns:a16="http://schemas.microsoft.com/office/drawing/2014/main" val="2416563806"/>
                    </a:ext>
                  </a:extLst>
                </a:gridCol>
                <a:gridCol w="709994">
                  <a:extLst>
                    <a:ext uri="{9D8B030D-6E8A-4147-A177-3AD203B41FA5}">
                      <a16:colId xmlns:a16="http://schemas.microsoft.com/office/drawing/2014/main" val="3223531339"/>
                    </a:ext>
                  </a:extLst>
                </a:gridCol>
              </a:tblGrid>
              <a:tr h="744293">
                <a:tc>
                  <a:txBody>
                    <a:bodyPr/>
                    <a:lstStyle/>
                    <a:p>
                      <a:pPr algn="ctr">
                        <a:lnSpc>
                          <a:spcPct val="107000"/>
                        </a:lnSpc>
                        <a:spcAft>
                          <a:spcPts val="0"/>
                        </a:spcAft>
                      </a:pPr>
                      <a:r>
                        <a:rPr lang="en-US" sz="1400" b="1" dirty="0">
                          <a:effectLst/>
                          <a:latin typeface="Roboto Condensed" panose="020B0604020202020204" charset="0"/>
                          <a:ea typeface="Roboto Condensed" panose="020B0604020202020204" charset="0"/>
                        </a:rPr>
                        <a:t>WAKE (min)</a:t>
                      </a:r>
                    </a:p>
                    <a:p>
                      <a:pPr algn="ctr">
                        <a:lnSpc>
                          <a:spcPct val="107000"/>
                        </a:lnSpc>
                        <a:spcAft>
                          <a:spcPts val="0"/>
                        </a:spcAft>
                      </a:pPr>
                      <a:r>
                        <a:rPr lang="en-US" sz="1400" b="1" dirty="0">
                          <a:effectLst/>
                          <a:latin typeface="Roboto Condensed" panose="020B0604020202020204" charset="0"/>
                          <a:ea typeface="Roboto Condensed" panose="020B0604020202020204" charset="0"/>
                        </a:rPr>
                        <a:t> </a:t>
                      </a:r>
                      <a:endParaRPr lang="en-US" sz="1400" b="1" dirty="0">
                        <a:effectLst/>
                        <a:latin typeface="Roboto Condensed" panose="020B0604020202020204" charset="0"/>
                        <a:ea typeface="Roboto Condensed" panose="020B0604020202020204" charset="0"/>
                        <a:cs typeface="Arial" panose="020B0604020202020204" pitchFamily="34" charset="0"/>
                      </a:endParaRPr>
                    </a:p>
                  </a:txBody>
                  <a:tcPr marL="68580" marR="68580" marT="0" marB="0">
                    <a:solidFill>
                      <a:srgbClr val="00B050"/>
                    </a:solidFill>
                  </a:tcPr>
                </a:tc>
                <a:tc>
                  <a:txBody>
                    <a:bodyPr/>
                    <a:lstStyle/>
                    <a:p>
                      <a:pPr algn="ctr">
                        <a:lnSpc>
                          <a:spcPct val="107000"/>
                        </a:lnSpc>
                        <a:spcAft>
                          <a:spcPts val="0"/>
                        </a:spcAft>
                      </a:pPr>
                      <a:r>
                        <a:rPr lang="en-US" sz="1400" b="1" dirty="0">
                          <a:effectLst/>
                          <a:latin typeface="Roboto Condensed" panose="020B0604020202020204" charset="0"/>
                          <a:ea typeface="Roboto Condensed" panose="020B0604020202020204" charset="0"/>
                        </a:rPr>
                        <a:t>55.6 </a:t>
                      </a:r>
                      <a:r>
                        <a:rPr lang="en-US" sz="1400" b="1" dirty="0" smtClean="0">
                          <a:effectLst/>
                          <a:latin typeface="Roboto Condensed" panose="020B0604020202020204" charset="0"/>
                          <a:ea typeface="Roboto Condensed" panose="020B0604020202020204" charset="0"/>
                        </a:rPr>
                        <a:t>(</a:t>
                      </a:r>
                      <a:r>
                        <a:rPr lang="en-US" sz="1400" b="1" dirty="0">
                          <a:effectLst/>
                          <a:latin typeface="Roboto Condensed" panose="020B0604020202020204" charset="0"/>
                          <a:ea typeface="Roboto Condensed" panose="020B0604020202020204" charset="0"/>
                        </a:rPr>
                        <a:t>31.10)</a:t>
                      </a:r>
                      <a:endParaRPr lang="en-US" sz="1400" b="1" dirty="0">
                        <a:effectLst/>
                        <a:latin typeface="Roboto Condensed" panose="020B0604020202020204" charset="0"/>
                        <a:ea typeface="Roboto Condensed" panose="020B0604020202020204" charset="0"/>
                        <a:cs typeface="Arial" panose="020B0604020202020204" pitchFamily="34" charset="0"/>
                      </a:endParaRPr>
                    </a:p>
                  </a:txBody>
                  <a:tcPr marL="68580" marR="68580" marT="0" marB="0">
                    <a:solidFill>
                      <a:srgbClr val="00B050"/>
                    </a:solidFill>
                  </a:tcPr>
                </a:tc>
                <a:tc>
                  <a:txBody>
                    <a:bodyPr/>
                    <a:lstStyle/>
                    <a:p>
                      <a:pPr algn="ctr">
                        <a:lnSpc>
                          <a:spcPct val="107000"/>
                        </a:lnSpc>
                        <a:spcAft>
                          <a:spcPts val="0"/>
                        </a:spcAft>
                      </a:pPr>
                      <a:r>
                        <a:rPr lang="en-US" sz="1400" b="1" dirty="0" smtClean="0">
                          <a:effectLst/>
                          <a:latin typeface="Roboto Condensed" panose="020B0604020202020204" charset="0"/>
                          <a:ea typeface="Roboto Condensed" panose="020B0604020202020204" charset="0"/>
                        </a:rPr>
                        <a:t>44.8 </a:t>
                      </a:r>
                      <a:r>
                        <a:rPr lang="en-US" sz="1400" b="1" dirty="0">
                          <a:effectLst/>
                          <a:latin typeface="Roboto Condensed" panose="020B0604020202020204" charset="0"/>
                          <a:ea typeface="Roboto Condensed" panose="020B0604020202020204" charset="0"/>
                        </a:rPr>
                        <a:t>(23.80)</a:t>
                      </a:r>
                      <a:endParaRPr lang="en-US" sz="1400" b="1" dirty="0">
                        <a:effectLst/>
                        <a:latin typeface="Roboto Condensed" panose="020B0604020202020204" charset="0"/>
                        <a:ea typeface="Roboto Condensed" panose="020B0604020202020204" charset="0"/>
                        <a:cs typeface="Arial" panose="020B0604020202020204" pitchFamily="34" charset="0"/>
                      </a:endParaRPr>
                    </a:p>
                  </a:txBody>
                  <a:tcPr marL="68580" marR="68580" marT="0" marB="0">
                    <a:solidFill>
                      <a:srgbClr val="00B050"/>
                    </a:solidFill>
                  </a:tcPr>
                </a:tc>
                <a:tc>
                  <a:txBody>
                    <a:bodyPr/>
                    <a:lstStyle/>
                    <a:p>
                      <a:pPr algn="ctr">
                        <a:lnSpc>
                          <a:spcPct val="107000"/>
                        </a:lnSpc>
                        <a:spcAft>
                          <a:spcPts val="0"/>
                        </a:spcAft>
                      </a:pPr>
                      <a:r>
                        <a:rPr lang="en-US" sz="1400" b="1" dirty="0">
                          <a:effectLst/>
                          <a:latin typeface="Roboto Condensed" panose="020B0604020202020204" charset="0"/>
                          <a:ea typeface="Roboto Condensed" panose="020B0604020202020204" charset="0"/>
                        </a:rPr>
                        <a:t>66.3 </a:t>
                      </a:r>
                      <a:r>
                        <a:rPr lang="en-US" sz="1400" b="1" dirty="0" smtClean="0">
                          <a:effectLst/>
                          <a:latin typeface="Roboto Condensed" panose="020B0604020202020204" charset="0"/>
                          <a:ea typeface="Roboto Condensed" panose="020B0604020202020204" charset="0"/>
                        </a:rPr>
                        <a:t>(</a:t>
                      </a:r>
                      <a:r>
                        <a:rPr lang="en-US" sz="1400" b="1" dirty="0">
                          <a:effectLst/>
                          <a:latin typeface="Roboto Condensed" panose="020B0604020202020204" charset="0"/>
                          <a:ea typeface="Roboto Condensed" panose="020B0604020202020204" charset="0"/>
                        </a:rPr>
                        <a:t>34.2)</a:t>
                      </a:r>
                      <a:endParaRPr lang="en-US" sz="1400" b="1" dirty="0">
                        <a:effectLst/>
                        <a:latin typeface="Roboto Condensed" panose="020B0604020202020204" charset="0"/>
                        <a:ea typeface="Roboto Condensed" panose="020B0604020202020204" charset="0"/>
                        <a:cs typeface="Arial" panose="020B0604020202020204" pitchFamily="34" charset="0"/>
                      </a:endParaRPr>
                    </a:p>
                  </a:txBody>
                  <a:tcPr marL="68580" marR="68580" marT="0" marB="0">
                    <a:solidFill>
                      <a:srgbClr val="00B050"/>
                    </a:solidFill>
                  </a:tcPr>
                </a:tc>
                <a:tc>
                  <a:txBody>
                    <a:bodyPr/>
                    <a:lstStyle/>
                    <a:p>
                      <a:pPr algn="ctr">
                        <a:lnSpc>
                          <a:spcPct val="107000"/>
                        </a:lnSpc>
                        <a:spcAft>
                          <a:spcPts val="0"/>
                        </a:spcAft>
                      </a:pPr>
                      <a:r>
                        <a:rPr lang="en-US" sz="1400" b="1" dirty="0">
                          <a:effectLst/>
                          <a:latin typeface="Roboto Condensed" panose="020B0604020202020204" charset="0"/>
                          <a:ea typeface="Roboto Condensed" panose="020B0604020202020204" charset="0"/>
                        </a:rPr>
                        <a:t>5.32</a:t>
                      </a:r>
                      <a:r>
                        <a:rPr lang="en-US" sz="1400" b="1" dirty="0" smtClean="0">
                          <a:effectLst/>
                          <a:latin typeface="Roboto Condensed" panose="020B0604020202020204" charset="0"/>
                          <a:ea typeface="Roboto Condensed" panose="020B0604020202020204" charset="0"/>
                        </a:rPr>
                        <a:t>* (.</a:t>
                      </a:r>
                      <a:r>
                        <a:rPr lang="en-US" sz="1400" b="1" dirty="0">
                          <a:effectLst/>
                          <a:latin typeface="Roboto Condensed" panose="020B0604020202020204" charset="0"/>
                          <a:ea typeface="Roboto Condensed" panose="020B0604020202020204" charset="0"/>
                        </a:rPr>
                        <a:t>12)</a:t>
                      </a:r>
                      <a:endParaRPr lang="en-US" sz="1400" b="1" dirty="0">
                        <a:effectLst/>
                        <a:latin typeface="Roboto Condensed" panose="020B0604020202020204" charset="0"/>
                        <a:ea typeface="Roboto Condensed" panose="020B0604020202020204" charset="0"/>
                        <a:cs typeface="Arial" panose="020B0604020202020204" pitchFamily="34" charset="0"/>
                      </a:endParaRPr>
                    </a:p>
                  </a:txBody>
                  <a:tcPr marL="68580" marR="68580" marT="0" marB="0">
                    <a:solidFill>
                      <a:srgbClr val="00B050"/>
                    </a:solidFill>
                  </a:tcPr>
                </a:tc>
                <a:extLst>
                  <a:ext uri="{0D108BD9-81ED-4DB2-BD59-A6C34878D82A}">
                    <a16:rowId xmlns:a16="http://schemas.microsoft.com/office/drawing/2014/main" val="2540771131"/>
                  </a:ext>
                </a:extLst>
              </a:tr>
            </a:tbl>
          </a:graphicData>
        </a:graphic>
      </p:graphicFrame>
      <p:sp>
        <p:nvSpPr>
          <p:cNvPr id="4" name="TextBox 3"/>
          <p:cNvSpPr txBox="1"/>
          <p:nvPr/>
        </p:nvSpPr>
        <p:spPr>
          <a:xfrm>
            <a:off x="184726" y="1544016"/>
            <a:ext cx="4433456" cy="369332"/>
          </a:xfrm>
          <a:prstGeom prst="rect">
            <a:avLst/>
          </a:prstGeom>
          <a:noFill/>
        </p:spPr>
        <p:txBody>
          <a:bodyPr wrap="square" rtlCol="0">
            <a:spAutoFit/>
          </a:bodyPr>
          <a:lstStyle/>
          <a:p>
            <a:r>
              <a:rPr lang="en-US" smtClean="0">
                <a:solidFill>
                  <a:srgbClr val="00B050"/>
                </a:solidFill>
              </a:rPr>
              <a:t>Min awake (objective): </a:t>
            </a:r>
            <a:r>
              <a:rPr lang="en-US">
                <a:solidFill>
                  <a:srgbClr val="00B050"/>
                </a:solidFill>
              </a:rPr>
              <a:t>High </a:t>
            </a:r>
            <a:r>
              <a:rPr lang="en-US">
                <a:solidFill>
                  <a:srgbClr val="00B050"/>
                </a:solidFill>
              </a:rPr>
              <a:t>vs </a:t>
            </a:r>
            <a:r>
              <a:rPr lang="en-US" smtClean="0">
                <a:solidFill>
                  <a:srgbClr val="00B050"/>
                </a:solidFill>
              </a:rPr>
              <a:t>Low groups </a:t>
            </a:r>
            <a:endParaRPr lang="en-US">
              <a:solidFill>
                <a:srgbClr val="00B050"/>
              </a:solidFill>
            </a:endParaRPr>
          </a:p>
        </p:txBody>
      </p:sp>
      <p:sp>
        <p:nvSpPr>
          <p:cNvPr id="8" name="TextBox 7"/>
          <p:cNvSpPr txBox="1"/>
          <p:nvPr/>
        </p:nvSpPr>
        <p:spPr>
          <a:xfrm>
            <a:off x="3546765" y="295862"/>
            <a:ext cx="7141982" cy="461665"/>
          </a:xfrm>
          <a:prstGeom prst="rect">
            <a:avLst/>
          </a:prstGeom>
          <a:noFill/>
        </p:spPr>
        <p:txBody>
          <a:bodyPr wrap="square" rtlCol="0">
            <a:spAutoFit/>
          </a:bodyPr>
          <a:lstStyle/>
          <a:p>
            <a:r>
              <a:rPr lang="en-US" sz="2400" b="1" smtClean="0">
                <a:solidFill>
                  <a:srgbClr val="00B050"/>
                </a:solidFill>
              </a:rPr>
              <a:t>SEM: contribution of DoS to sleep disruption (n=130)</a:t>
            </a:r>
            <a:endParaRPr lang="en-US" sz="2400" b="1">
              <a:solidFill>
                <a:srgbClr val="00B050"/>
              </a:solidFill>
            </a:endParaRPr>
          </a:p>
        </p:txBody>
      </p:sp>
    </p:spTree>
    <p:extLst>
      <p:ext uri="{BB962C8B-B14F-4D97-AF65-F5344CB8AC3E}">
        <p14:creationId xmlns:p14="http://schemas.microsoft.com/office/powerpoint/2010/main" val="322407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197395" y="1806811"/>
            <a:ext cx="6084388" cy="3632400"/>
          </a:xfrm>
          <a:prstGeom prst="rect">
            <a:avLst/>
          </a:prstGeom>
        </p:spPr>
        <p:txBody>
          <a:bodyPr vert="horz" wrap="square" lIns="121900" tIns="121900" rIns="121900" bIns="121900" rtlCol="0" anchor="t" anchorCtr="0">
            <a:noAutofit/>
          </a:bodyPr>
          <a:lstStyle/>
          <a:p>
            <a:pPr marL="457189" indent="-457189">
              <a:spcAft>
                <a:spcPts val="1333"/>
              </a:spcAft>
              <a:buSzPts val="2400"/>
            </a:pPr>
            <a:r>
              <a:rPr lang="en-US" sz="2533" dirty="0">
                <a:sym typeface="Arial"/>
              </a:rPr>
              <a:t>Reported both childhood and current sleep difficulties</a:t>
            </a:r>
          </a:p>
          <a:p>
            <a:pPr marL="457189" indent="-457189">
              <a:spcAft>
                <a:spcPts val="1333"/>
              </a:spcAft>
              <a:buSzPts val="2400"/>
            </a:pPr>
            <a:r>
              <a:rPr lang="en-US" sz="2533" dirty="0">
                <a:sym typeface="Arial"/>
              </a:rPr>
              <a:t>Tended to keep a flexible yet inconsistent bedtime routine</a:t>
            </a:r>
          </a:p>
          <a:p>
            <a:pPr marL="457189" indent="-457189">
              <a:spcAft>
                <a:spcPts val="1333"/>
              </a:spcAft>
              <a:buSzPts val="2400"/>
            </a:pPr>
            <a:r>
              <a:rPr lang="en-US" sz="2533" dirty="0">
                <a:sym typeface="Arial"/>
              </a:rPr>
              <a:t>Reported active and physical sleep related involvement </a:t>
            </a:r>
          </a:p>
          <a:p>
            <a:pPr marL="457189" indent="-457189">
              <a:spcAft>
                <a:spcPts val="1333"/>
              </a:spcAft>
              <a:buSzPts val="2400"/>
            </a:pPr>
            <a:r>
              <a:rPr lang="en-US" sz="2533" dirty="0">
                <a:sym typeface="Arial"/>
              </a:rPr>
              <a:t>Assigned emotional interpretations to the child sleep behaviors</a:t>
            </a:r>
          </a:p>
        </p:txBody>
      </p:sp>
      <p:sp>
        <p:nvSpPr>
          <p:cNvPr id="268" name="Shape 268"/>
          <p:cNvSpPr txBox="1">
            <a:spLocks noGrp="1"/>
          </p:cNvSpPr>
          <p:nvPr>
            <p:ph type="title"/>
          </p:nvPr>
        </p:nvSpPr>
        <p:spPr>
          <a:xfrm>
            <a:off x="1085700" y="489529"/>
            <a:ext cx="7011200" cy="1063419"/>
          </a:xfrm>
          <a:prstGeom prst="rect">
            <a:avLst/>
          </a:prstGeom>
        </p:spPr>
        <p:txBody>
          <a:bodyPr vert="horz" wrap="square" lIns="121900" tIns="121900" rIns="121900" bIns="121900" rtlCol="0" anchor="ctr" anchorCtr="0">
            <a:noAutofit/>
          </a:bodyPr>
          <a:lstStyle/>
          <a:p>
            <a:r>
              <a:rPr lang="en" sz="3200" b="1" dirty="0">
                <a:solidFill>
                  <a:schemeClr val="bg1"/>
                </a:solidFill>
              </a:rPr>
              <a:t>Mothers in </a:t>
            </a:r>
            <a:r>
              <a:rPr lang="en" sz="3200" b="1">
                <a:solidFill>
                  <a:schemeClr val="bg1"/>
                </a:solidFill>
              </a:rPr>
              <a:t>the </a:t>
            </a:r>
            <a:r>
              <a:rPr lang="en" sz="3200" b="1" smtClean="0">
                <a:solidFill>
                  <a:schemeClr val="bg1"/>
                </a:solidFill>
              </a:rPr>
              <a:t>High </a:t>
            </a:r>
            <a:r>
              <a:rPr lang="en" sz="3200" b="1" dirty="0">
                <a:solidFill>
                  <a:schemeClr val="bg1"/>
                </a:solidFill>
              </a:rPr>
              <a:t>DoS group</a:t>
            </a:r>
            <a:endParaRPr sz="3200" b="1" dirty="0">
              <a:solidFill>
                <a:schemeClr val="bg1"/>
              </a:solidFill>
            </a:endParaRPr>
          </a:p>
        </p:txBody>
      </p:sp>
      <p:sp>
        <p:nvSpPr>
          <p:cNvPr id="269" name="Shape 269"/>
          <p:cNvSpPr txBox="1">
            <a:spLocks noGrp="1"/>
          </p:cNvSpPr>
          <p:nvPr>
            <p:ph type="body" idx="2"/>
          </p:nvPr>
        </p:nvSpPr>
        <p:spPr>
          <a:xfrm>
            <a:off x="7069087" y="1806811"/>
            <a:ext cx="4504400" cy="3632400"/>
          </a:xfrm>
          <a:prstGeom prst="rect">
            <a:avLst/>
          </a:prstGeom>
        </p:spPr>
        <p:txBody>
          <a:bodyPr vert="horz" wrap="square" lIns="121900" tIns="121900" rIns="121900" bIns="121900" rtlCol="0" anchor="t" anchorCtr="0">
            <a:noAutofit/>
          </a:bodyPr>
          <a:lstStyle/>
          <a:p>
            <a:pPr marL="0" indent="0">
              <a:spcBef>
                <a:spcPts val="1333"/>
              </a:spcBef>
              <a:spcAft>
                <a:spcPts val="1333"/>
              </a:spcAft>
              <a:buNone/>
            </a:pPr>
            <a:r>
              <a:rPr lang="en-US" dirty="0" smtClean="0"/>
              <a:t>“</a:t>
            </a:r>
            <a:r>
              <a:rPr lang="en-US" i="1" dirty="0"/>
              <a:t>My sleep has always been light, ever since I was a child. I don’t think I ever slept well. Maybe that’s why it doesn’t bother me so much to wake up at night, I’m used to it, and it’s more important to me to be there for them</a:t>
            </a:r>
            <a:r>
              <a:rPr lang="en-US" dirty="0"/>
              <a:t>” </a:t>
            </a:r>
            <a:endParaRPr lang="en-US" dirty="0" smtClean="0"/>
          </a:p>
          <a:p>
            <a:pPr marL="0" indent="0" algn="r">
              <a:spcBef>
                <a:spcPts val="1333"/>
              </a:spcBef>
              <a:spcAft>
                <a:spcPts val="1333"/>
              </a:spcAft>
              <a:buNone/>
            </a:pPr>
            <a:r>
              <a:rPr lang="en-US" sz="2133" smtClean="0"/>
              <a:t>(Melody</a:t>
            </a:r>
            <a:r>
              <a:rPr lang="en-US" sz="2133" dirty="0"/>
              <a:t>, low </a:t>
            </a:r>
            <a:r>
              <a:rPr lang="en-US" sz="2133" dirty="0" err="1"/>
              <a:t>DoS</a:t>
            </a:r>
            <a:r>
              <a:rPr lang="en-US" sz="2133" dirty="0"/>
              <a:t> group)</a:t>
            </a:r>
            <a:endParaRPr sz="2133" dirty="0"/>
          </a:p>
        </p:txBody>
      </p:sp>
      <p:sp>
        <p:nvSpPr>
          <p:cNvPr id="270" name="Shape 270"/>
          <p:cNvSpPr txBox="1">
            <a:spLocks noGrp="1"/>
          </p:cNvSpPr>
          <p:nvPr>
            <p:ph type="sldNum" idx="12"/>
          </p:nvPr>
        </p:nvSpPr>
        <p:spPr>
          <a:xfrm>
            <a:off x="10157333" y="6182000"/>
            <a:ext cx="1983200" cy="420800"/>
          </a:xfrm>
          <a:prstGeom prst="rect">
            <a:avLst/>
          </a:prstGeom>
        </p:spPr>
        <p:txBody>
          <a:bodyPr vert="horz" wrap="square" lIns="121900" tIns="121900" rIns="121900" bIns="121900" rtlCol="0" anchor="ctr" anchorCtr="0">
            <a:noAutofit/>
          </a:bodyPr>
          <a:lstStyle/>
          <a:p>
            <a:fld id="{00000000-1234-1234-1234-123412341234}" type="slidenum">
              <a:rPr lang="en"/>
              <a:pPr/>
              <a:t>23</a:t>
            </a:fld>
            <a:endParaRPr/>
          </a:p>
        </p:txBody>
      </p:sp>
    </p:spTree>
    <p:extLst>
      <p:ext uri="{BB962C8B-B14F-4D97-AF65-F5344CB8AC3E}">
        <p14:creationId xmlns:p14="http://schemas.microsoft.com/office/powerpoint/2010/main" val="42917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197395" y="1806811"/>
            <a:ext cx="6084388" cy="3632400"/>
          </a:xfrm>
          <a:prstGeom prst="rect">
            <a:avLst/>
          </a:prstGeom>
        </p:spPr>
        <p:txBody>
          <a:bodyPr vert="horz" wrap="square" lIns="121900" tIns="121900" rIns="121900" bIns="121900" rtlCol="0" anchor="t" anchorCtr="0">
            <a:noAutofit/>
          </a:bodyPr>
          <a:lstStyle/>
          <a:p>
            <a:pPr marL="457189" indent="-457189">
              <a:spcAft>
                <a:spcPts val="1333"/>
              </a:spcAft>
              <a:buSzPts val="2400"/>
            </a:pPr>
            <a:r>
              <a:rPr lang="en-US" sz="2533" dirty="0">
                <a:sym typeface="Arial"/>
              </a:rPr>
              <a:t>Reported good sleep both at childhood </a:t>
            </a:r>
            <a:r>
              <a:rPr lang="en-US" sz="2533" dirty="0">
                <a:sym typeface="Arial"/>
              </a:rPr>
              <a:t>and </a:t>
            </a:r>
            <a:r>
              <a:rPr lang="en-US" sz="2533" dirty="0">
                <a:sym typeface="Arial"/>
              </a:rPr>
              <a:t>at present</a:t>
            </a:r>
            <a:endParaRPr lang="en-US" sz="2533" dirty="0">
              <a:sym typeface="Arial"/>
            </a:endParaRPr>
          </a:p>
          <a:p>
            <a:pPr marL="457189" indent="-457189">
              <a:spcAft>
                <a:spcPts val="1333"/>
              </a:spcAft>
              <a:buSzPts val="2400"/>
            </a:pPr>
            <a:r>
              <a:rPr lang="en-US" sz="2533" dirty="0">
                <a:sym typeface="Arial"/>
              </a:rPr>
              <a:t>Tended </a:t>
            </a:r>
            <a:r>
              <a:rPr lang="en-US" sz="2533" dirty="0">
                <a:sym typeface="Arial"/>
              </a:rPr>
              <a:t>to keep a </a:t>
            </a:r>
            <a:r>
              <a:rPr lang="en-US" sz="2533" dirty="0">
                <a:sym typeface="Arial"/>
              </a:rPr>
              <a:t>consistent bedtime </a:t>
            </a:r>
            <a:r>
              <a:rPr lang="en-US" sz="2533" dirty="0">
                <a:sym typeface="Arial"/>
              </a:rPr>
              <a:t>routine </a:t>
            </a:r>
            <a:endParaRPr lang="en-US" sz="2533" dirty="0">
              <a:sym typeface="Arial"/>
            </a:endParaRPr>
          </a:p>
          <a:p>
            <a:pPr marL="457189" indent="-457189">
              <a:spcAft>
                <a:spcPts val="1333"/>
              </a:spcAft>
              <a:buSzPts val="2400"/>
            </a:pPr>
            <a:r>
              <a:rPr lang="en-US" sz="2533" dirty="0">
                <a:sym typeface="Arial"/>
              </a:rPr>
              <a:t>Encourage </a:t>
            </a:r>
            <a:r>
              <a:rPr lang="en-US" sz="2533" dirty="0">
                <a:sym typeface="Arial"/>
              </a:rPr>
              <a:t>their children to be autonomous at bedtime and </a:t>
            </a:r>
            <a:r>
              <a:rPr lang="en-US" sz="2533" dirty="0">
                <a:sym typeface="Arial"/>
              </a:rPr>
              <a:t>upon night awakenings</a:t>
            </a:r>
            <a:endParaRPr lang="en-US" sz="2533" dirty="0">
              <a:sym typeface="Arial"/>
            </a:endParaRPr>
          </a:p>
          <a:p>
            <a:pPr marL="457189" indent="-457189">
              <a:spcAft>
                <a:spcPts val="1333"/>
              </a:spcAft>
              <a:buSzPts val="2400"/>
            </a:pPr>
            <a:r>
              <a:rPr lang="en-US" sz="2533" dirty="0">
                <a:sym typeface="Arial"/>
              </a:rPr>
              <a:t>Respond </a:t>
            </a:r>
            <a:r>
              <a:rPr lang="en-US" sz="2533" dirty="0">
                <a:sym typeface="Arial"/>
              </a:rPr>
              <a:t>to child sleep </a:t>
            </a:r>
            <a:r>
              <a:rPr lang="en-US" sz="2533" dirty="0">
                <a:sym typeface="Arial"/>
              </a:rPr>
              <a:t>behaviors in a </a:t>
            </a:r>
            <a:r>
              <a:rPr lang="en-US" sz="2533" dirty="0">
                <a:sym typeface="Arial"/>
              </a:rPr>
              <a:t>practical </a:t>
            </a:r>
            <a:r>
              <a:rPr lang="en-US" sz="2533" dirty="0">
                <a:sym typeface="Arial"/>
              </a:rPr>
              <a:t>manner</a:t>
            </a:r>
            <a:endParaRPr lang="en-US" sz="2533" dirty="0">
              <a:sym typeface="Arial"/>
            </a:endParaRPr>
          </a:p>
        </p:txBody>
      </p:sp>
      <p:sp>
        <p:nvSpPr>
          <p:cNvPr id="268" name="Shape 268"/>
          <p:cNvSpPr txBox="1">
            <a:spLocks noGrp="1"/>
          </p:cNvSpPr>
          <p:nvPr>
            <p:ph type="title"/>
          </p:nvPr>
        </p:nvSpPr>
        <p:spPr>
          <a:xfrm>
            <a:off x="1085700" y="328031"/>
            <a:ext cx="7011200" cy="932524"/>
          </a:xfrm>
          <a:prstGeom prst="rect">
            <a:avLst/>
          </a:prstGeom>
        </p:spPr>
        <p:txBody>
          <a:bodyPr vert="horz" wrap="square" lIns="121900" tIns="121900" rIns="121900" bIns="121900" rtlCol="0" anchor="ctr" anchorCtr="0">
            <a:noAutofit/>
          </a:bodyPr>
          <a:lstStyle/>
          <a:p>
            <a:r>
              <a:rPr lang="en" sz="3733" smtClean="0">
                <a:solidFill>
                  <a:srgbClr val="002060"/>
                </a:solidFill>
              </a:rPr>
              <a:t>    </a:t>
            </a:r>
            <a:endParaRPr dirty="0"/>
          </a:p>
        </p:txBody>
      </p:sp>
      <p:sp>
        <p:nvSpPr>
          <p:cNvPr id="269" name="Shape 269"/>
          <p:cNvSpPr txBox="1">
            <a:spLocks noGrp="1"/>
          </p:cNvSpPr>
          <p:nvPr>
            <p:ph type="body" idx="2"/>
          </p:nvPr>
        </p:nvSpPr>
        <p:spPr>
          <a:xfrm>
            <a:off x="7011031" y="1989319"/>
            <a:ext cx="4504400" cy="3081445"/>
          </a:xfrm>
          <a:prstGeom prst="rect">
            <a:avLst/>
          </a:prstGeom>
        </p:spPr>
        <p:txBody>
          <a:bodyPr vert="horz" wrap="square" lIns="121900" tIns="121900" rIns="121900" bIns="121900" rtlCol="0" anchor="t" anchorCtr="0">
            <a:noAutofit/>
          </a:bodyPr>
          <a:lstStyle/>
          <a:p>
            <a:pPr marL="0" indent="0">
              <a:spcBef>
                <a:spcPts val="1333"/>
              </a:spcBef>
              <a:spcAft>
                <a:spcPts val="1333"/>
              </a:spcAft>
              <a:buNone/>
            </a:pPr>
            <a:r>
              <a:rPr lang="en-US" dirty="0"/>
              <a:t>"</a:t>
            </a:r>
            <a:r>
              <a:rPr lang="en-US" i="1" dirty="0"/>
              <a:t>Basically our job is to teach her the right sleeping habits. Just help her to adopt proper sleeping habits. Without having to hold her hand, or things like that that in the long run end up making things harder for her</a:t>
            </a:r>
            <a:r>
              <a:rPr lang="en-US" dirty="0"/>
              <a:t>" </a:t>
            </a:r>
            <a:endParaRPr lang="en-US" dirty="0" smtClean="0"/>
          </a:p>
          <a:p>
            <a:pPr marL="0" indent="0" algn="r">
              <a:spcBef>
                <a:spcPts val="1333"/>
              </a:spcBef>
              <a:spcAft>
                <a:spcPts val="1333"/>
              </a:spcAft>
              <a:buNone/>
            </a:pPr>
            <a:r>
              <a:rPr lang="en-US" sz="2133" dirty="0"/>
              <a:t>(Lauren, high </a:t>
            </a:r>
            <a:r>
              <a:rPr lang="en-US" sz="2133" dirty="0" err="1"/>
              <a:t>DoS</a:t>
            </a:r>
            <a:r>
              <a:rPr lang="en-US" sz="2133" dirty="0"/>
              <a:t> group)</a:t>
            </a:r>
            <a:endParaRPr sz="2133" dirty="0"/>
          </a:p>
        </p:txBody>
      </p:sp>
      <p:sp>
        <p:nvSpPr>
          <p:cNvPr id="270" name="Shape 270"/>
          <p:cNvSpPr txBox="1">
            <a:spLocks noGrp="1"/>
          </p:cNvSpPr>
          <p:nvPr>
            <p:ph type="sldNum" idx="12"/>
          </p:nvPr>
        </p:nvSpPr>
        <p:spPr>
          <a:xfrm>
            <a:off x="10157333" y="6182000"/>
            <a:ext cx="1983200" cy="420800"/>
          </a:xfrm>
          <a:prstGeom prst="rect">
            <a:avLst/>
          </a:prstGeom>
        </p:spPr>
        <p:txBody>
          <a:bodyPr vert="horz" wrap="square" lIns="121900" tIns="121900" rIns="121900" bIns="121900" rtlCol="0" anchor="ctr" anchorCtr="0">
            <a:noAutofit/>
          </a:bodyPr>
          <a:lstStyle/>
          <a:p>
            <a:fld id="{00000000-1234-1234-1234-123412341234}" type="slidenum">
              <a:rPr lang="en"/>
              <a:pPr/>
              <a:t>24</a:t>
            </a:fld>
            <a:endParaRPr/>
          </a:p>
        </p:txBody>
      </p:sp>
      <p:grpSp>
        <p:nvGrpSpPr>
          <p:cNvPr id="271" name="Shape 271"/>
          <p:cNvGrpSpPr/>
          <p:nvPr/>
        </p:nvGrpSpPr>
        <p:grpSpPr>
          <a:xfrm>
            <a:off x="416622" y="783014"/>
            <a:ext cx="412029" cy="502449"/>
            <a:chOff x="596350" y="929175"/>
            <a:chExt cx="407950" cy="497475"/>
          </a:xfrm>
        </p:grpSpPr>
        <p:sp>
          <p:nvSpPr>
            <p:cNvPr id="272" name="Shape 272"/>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73" name="Shape 273"/>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74" name="Shape 274"/>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75" name="Shape 275"/>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76" name="Shape 276"/>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77" name="Shape 277"/>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78" name="Shape 278"/>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med" len="med"/>
              <a:tailEnd type="none" w="med" len="med"/>
            </a:ln>
          </p:spPr>
          <p:txBody>
            <a:bodyPr wrap="square" lIns="121900" tIns="121900" rIns="121900" bIns="121900" anchor="ctr" anchorCtr="0">
              <a:noAutofit/>
            </a:bodyPr>
            <a:lstStyle/>
            <a:p>
              <a:endParaRPr sz="2400"/>
            </a:p>
          </p:txBody>
        </p:sp>
      </p:grpSp>
      <p:sp>
        <p:nvSpPr>
          <p:cNvPr id="14" name="Shape 268"/>
          <p:cNvSpPr txBox="1">
            <a:spLocks/>
          </p:cNvSpPr>
          <p:nvPr/>
        </p:nvSpPr>
        <p:spPr>
          <a:xfrm>
            <a:off x="1085700" y="544945"/>
            <a:ext cx="7011200" cy="1044951"/>
          </a:xfrm>
          <a:prstGeom prst="rect">
            <a:avLst/>
          </a:prstGeom>
        </p:spPr>
        <p:txBody>
          <a:bodyPr vert="horz" wrap="square" lIns="121900" tIns="121900" rIns="121900" bIns="121900" rtlCol="0" anchor="ctr" anchorCtr="0">
            <a:noAutofit/>
          </a:bodyPr>
          <a:lstStyle>
            <a:lvl1pPr lvl="0" algn="l" defTabSz="914400" rtl="0" eaLnBrk="1" latinLnBrk="0" hangingPunct="1">
              <a:lnSpc>
                <a:spcPct val="90000"/>
              </a:lnSpc>
              <a:spcBef>
                <a:spcPts val="0"/>
              </a:spcBef>
              <a:spcAft>
                <a:spcPts val="0"/>
              </a:spcAft>
              <a:buSzPts val="2000"/>
              <a:buNone/>
              <a:defRPr sz="4400" kern="1200">
                <a:solidFill>
                  <a:schemeClr val="tx1"/>
                </a:solidFill>
                <a:latin typeface="+mj-lt"/>
                <a:ea typeface="+mj-ea"/>
                <a:cs typeface="+mj-cs"/>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z="3200" b="1" smtClean="0">
                <a:solidFill>
                  <a:schemeClr val="bg1"/>
                </a:solidFill>
              </a:rPr>
              <a:t>Mothers in the Low DoS group</a:t>
            </a:r>
            <a:endParaRPr lang="en-US" sz="3200" b="1" dirty="0">
              <a:solidFill>
                <a:schemeClr val="bg1"/>
              </a:solidFill>
            </a:endParaRPr>
          </a:p>
        </p:txBody>
      </p:sp>
    </p:spTree>
    <p:extLst>
      <p:ext uri="{BB962C8B-B14F-4D97-AF65-F5344CB8AC3E}">
        <p14:creationId xmlns:p14="http://schemas.microsoft.com/office/powerpoint/2010/main" val="33154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5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fade">
                                      <p:cBhvr>
                                        <p:cTn id="12" dur="500"/>
                                        <p:tgtEl>
                                          <p:spTgt spid="2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080" y="609602"/>
            <a:ext cx="11257280" cy="666786"/>
          </a:xfrm>
          <a:prstGeom prst="rect">
            <a:avLst/>
          </a:prstGeom>
          <a:noFill/>
        </p:spPr>
        <p:txBody>
          <a:bodyPr wrap="square" rtlCol="0">
            <a:spAutoFit/>
          </a:bodyPr>
          <a:lstStyle/>
          <a:p>
            <a:pPr algn="ctr"/>
            <a:r>
              <a:rPr lang="en-US" sz="3733" b="1" smtClean="0"/>
              <a:t>From Micro system to Cultural context</a:t>
            </a:r>
            <a:endParaRPr lang="en-US" sz="3733" b="1" dirty="0"/>
          </a:p>
        </p:txBody>
      </p:sp>
      <p:sp>
        <p:nvSpPr>
          <p:cNvPr id="8" name="TextBox 7"/>
          <p:cNvSpPr txBox="1"/>
          <p:nvPr/>
        </p:nvSpPr>
        <p:spPr>
          <a:xfrm>
            <a:off x="1959429" y="5005256"/>
            <a:ext cx="1016000" cy="369332"/>
          </a:xfrm>
          <a:prstGeom prst="rect">
            <a:avLst/>
          </a:prstGeom>
          <a:noFill/>
        </p:spPr>
        <p:txBody>
          <a:bodyPr wrap="square" rtlCol="0">
            <a:spAutoFit/>
          </a:bodyPr>
          <a:lstStyle/>
          <a:p>
            <a:endParaRPr lang="en-US" dirty="0"/>
          </a:p>
        </p:txBody>
      </p:sp>
      <p:sp>
        <p:nvSpPr>
          <p:cNvPr id="9" name="Title 1"/>
          <p:cNvSpPr txBox="1">
            <a:spLocks/>
          </p:cNvSpPr>
          <p:nvPr/>
        </p:nvSpPr>
        <p:spPr>
          <a:xfrm>
            <a:off x="2509200" y="1880820"/>
            <a:ext cx="8177213" cy="3769744"/>
          </a:xfrm>
          <a:prstGeom prst="rect">
            <a:avLst/>
          </a:prstGeom>
        </p:spPr>
        <p:txBody>
          <a:bodyPr>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El-Sheikh &amp; </a:t>
            </a:r>
            <a:r>
              <a:rPr lang="en-US" b="1" dirty="0" err="1" smtClean="0"/>
              <a:t>Sadeh</a:t>
            </a:r>
            <a:r>
              <a:rPr lang="en-US" b="1" dirty="0" smtClean="0"/>
              <a:t> (2015): Sleep and Development </a:t>
            </a:r>
            <a:br>
              <a:rPr lang="en-US" b="1" dirty="0" smtClean="0"/>
            </a:br>
            <a:r>
              <a:rPr lang="en-US" b="1" dirty="0" smtClean="0"/>
              <a:t>             inspired by Bronfenbrenner (1979) Model</a:t>
            </a:r>
          </a:p>
          <a:p>
            <a:pPr marL="0" indent="0" algn="ctr">
              <a:buNone/>
            </a:pPr>
            <a:endParaRPr lang="en-US" b="1" dirty="0"/>
          </a:p>
        </p:txBody>
      </p:sp>
      <p:pic>
        <p:nvPicPr>
          <p:cNvPr id="10" name="Picture 6"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681" y="2936297"/>
            <a:ext cx="4218123" cy="332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11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456" y="365125"/>
            <a:ext cx="10515600" cy="1325563"/>
          </a:xfrm>
        </p:spPr>
        <p:txBody>
          <a:bodyPr/>
          <a:lstStyle/>
          <a:p>
            <a:r>
              <a:rPr lang="en-US" b="1">
                <a:solidFill>
                  <a:srgbClr val="FF0000"/>
                </a:solidFill>
              </a:rPr>
              <a:t>Study 4: Kibbutz setting</a:t>
            </a:r>
            <a:endParaRPr lang="en-US" dirty="0"/>
          </a:p>
        </p:txBody>
      </p:sp>
      <p:pic>
        <p:nvPicPr>
          <p:cNvPr id="6146" name="Picture 2" descr="https://upload.wikimedia.org/wikipedia/commons/2/2f/Nurse_with_kibbutz_childre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52541" y="1745002"/>
            <a:ext cx="4339459" cy="31383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בית ילדים בקיבו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29" y="1697718"/>
            <a:ext cx="4542971" cy="318565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 לילהבית ילדים בקיבוץ"/>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0056" y="1745003"/>
            <a:ext cx="3512457" cy="314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692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673" y="628069"/>
            <a:ext cx="7656945" cy="2697023"/>
          </a:xfrm>
        </p:spPr>
        <p:txBody>
          <a:bodyPr>
            <a:normAutofit fontScale="85000" lnSpcReduction="10000"/>
          </a:bodyPr>
          <a:lstStyle/>
          <a:p>
            <a:r>
              <a:rPr lang="en-US" sz="2400" smtClean="0"/>
              <a:t>Kibuttz: A </a:t>
            </a:r>
            <a:r>
              <a:rPr lang="en-US" sz="2400" smtClean="0"/>
              <a:t>quasi-experimental </a:t>
            </a:r>
            <a:r>
              <a:rPr lang="en-US" sz="2400" smtClean="0"/>
              <a:t>(exp by nature</a:t>
            </a:r>
            <a:r>
              <a:rPr lang="en-US" sz="2400" dirty="0" smtClean="0"/>
              <a:t>)</a:t>
            </a:r>
          </a:p>
          <a:p>
            <a:r>
              <a:rPr lang="en-US" sz="2400" smtClean="0">
                <a:solidFill>
                  <a:schemeClr val="accent6"/>
                </a:solidFill>
              </a:rPr>
              <a:t>Communal </a:t>
            </a:r>
            <a:r>
              <a:rPr lang="en-US" sz="2400" dirty="0" smtClean="0"/>
              <a:t>sleep vs</a:t>
            </a:r>
            <a:r>
              <a:rPr lang="en-US" sz="2400" smtClean="0">
                <a:solidFill>
                  <a:schemeClr val="accent6"/>
                </a:solidFill>
              </a:rPr>
              <a:t>. </a:t>
            </a:r>
            <a:r>
              <a:rPr lang="en-US" sz="2400" smtClean="0">
                <a:solidFill>
                  <a:schemeClr val="accent6"/>
                </a:solidFill>
              </a:rPr>
              <a:t>Home </a:t>
            </a:r>
            <a:r>
              <a:rPr lang="en-US" sz="2400" smtClean="0"/>
              <a:t>sleep</a:t>
            </a:r>
            <a:r>
              <a:rPr lang="en-US" sz="2400" smtClean="0">
                <a:solidFill>
                  <a:schemeClr val="accent6"/>
                </a:solidFill>
              </a:rPr>
              <a:t> </a:t>
            </a:r>
            <a:endParaRPr lang="en-US" sz="2400" smtClean="0">
              <a:solidFill>
                <a:schemeClr val="accent6"/>
              </a:solidFill>
            </a:endParaRPr>
          </a:p>
          <a:p>
            <a:pPr marL="0" indent="0">
              <a:buNone/>
            </a:pPr>
            <a:r>
              <a:rPr lang="en-US" sz="2400" smtClean="0"/>
              <a:t>             similar ideology/demographics</a:t>
            </a:r>
            <a:endParaRPr lang="en-US" sz="2400" dirty="0" smtClean="0"/>
          </a:p>
          <a:p>
            <a:r>
              <a:rPr lang="en-US" sz="2400" dirty="0" smtClean="0"/>
              <a:t>Communal sleep: risk factor for in secure relationships (C type) </a:t>
            </a:r>
          </a:p>
          <a:p>
            <a:r>
              <a:rPr lang="en-US" sz="2400" smtClean="0"/>
              <a:t>Childhood - all </a:t>
            </a:r>
            <a:r>
              <a:rPr lang="en-US" sz="2400" dirty="0" smtClean="0"/>
              <a:t>mothers were Kibbutz raised, in either C  or H sleep</a:t>
            </a:r>
          </a:p>
          <a:p>
            <a:r>
              <a:rPr lang="en-US" sz="2400" smtClean="0"/>
              <a:t>Now -  </a:t>
            </a:r>
            <a:r>
              <a:rPr lang="en-US" sz="2400" dirty="0" smtClean="0"/>
              <a:t>all their children sleep at H (C-sleep abolished)</a:t>
            </a:r>
          </a:p>
          <a:p>
            <a:r>
              <a:rPr lang="en-US" sz="2400" dirty="0" smtClean="0"/>
              <a:t>Two age groups: Infants </a:t>
            </a:r>
            <a:r>
              <a:rPr lang="en-US" sz="2400" smtClean="0"/>
              <a:t>and </a:t>
            </a:r>
            <a:r>
              <a:rPr lang="en-US" sz="2400" smtClean="0"/>
              <a:t>preschoolers</a:t>
            </a:r>
            <a:endParaRPr lang="en-US" sz="24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7499" y="110828"/>
            <a:ext cx="3022825" cy="1699482"/>
          </a:xfrm>
          <a:prstGeom prst="rect">
            <a:avLst/>
          </a:prstGeom>
        </p:spPr>
      </p:pic>
      <p:sp>
        <p:nvSpPr>
          <p:cNvPr id="6" name="TextBox 5"/>
          <p:cNvSpPr txBox="1"/>
          <p:nvPr/>
        </p:nvSpPr>
        <p:spPr>
          <a:xfrm>
            <a:off x="360219" y="3519057"/>
            <a:ext cx="10196946" cy="2215991"/>
          </a:xfrm>
          <a:prstGeom prst="rect">
            <a:avLst/>
          </a:prstGeom>
          <a:noFill/>
        </p:spPr>
        <p:txBody>
          <a:bodyPr wrap="square" rtlCol="0">
            <a:spAutoFit/>
          </a:bodyPr>
          <a:lstStyle/>
          <a:p>
            <a:r>
              <a:rPr lang="en-US" sz="2400" smtClean="0">
                <a:solidFill>
                  <a:schemeClr val="accent6"/>
                </a:solidFill>
              </a:rPr>
              <a:t>                                                 Main Findings</a:t>
            </a:r>
          </a:p>
          <a:p>
            <a:pPr marL="800100" lvl="1" indent="-342900">
              <a:buFont typeface="Arial" panose="020B0604020202020204" pitchFamily="34" charset="0"/>
              <a:buChar char="•"/>
            </a:pPr>
            <a:r>
              <a:rPr lang="en-US" sz="2400" smtClean="0"/>
              <a:t>Infants MSA - </a:t>
            </a:r>
            <a:r>
              <a:rPr lang="en-US" sz="2400"/>
              <a:t>predicted </a:t>
            </a:r>
            <a:r>
              <a:rPr lang="en-US" sz="2400"/>
              <a:t>sleep </a:t>
            </a:r>
            <a:r>
              <a:rPr lang="en-US" sz="2400" smtClean="0"/>
              <a:t>difficulties</a:t>
            </a:r>
            <a:endParaRPr lang="en-US" sz="2400"/>
          </a:p>
          <a:p>
            <a:pPr marL="800100" lvl="1" indent="-342900">
              <a:buFont typeface="Arial" panose="020B0604020202020204" pitchFamily="34" charset="0"/>
              <a:buChar char="•"/>
            </a:pPr>
            <a:r>
              <a:rPr lang="en-US" sz="2400" smtClean="0"/>
              <a:t>Preschoolers mothers’ mothers’ </a:t>
            </a:r>
            <a:r>
              <a:rPr lang="en-US" sz="2400" smtClean="0">
                <a:solidFill>
                  <a:srgbClr val="FF0000"/>
                </a:solidFill>
              </a:rPr>
              <a:t>subjective </a:t>
            </a:r>
            <a:r>
              <a:rPr lang="en-US" sz="2400">
                <a:solidFill>
                  <a:srgbClr val="FF0000"/>
                </a:solidFill>
              </a:rPr>
              <a:t>evaluation </a:t>
            </a:r>
            <a:r>
              <a:rPr lang="en-US" sz="2400" smtClean="0"/>
              <a:t>of their </a:t>
            </a:r>
            <a:r>
              <a:rPr lang="en-US" sz="2400"/>
              <a:t>growing-up </a:t>
            </a:r>
            <a:r>
              <a:rPr lang="en-US" sz="2400" smtClean="0"/>
              <a:t>context (positive/negative) correlated with their child sleep</a:t>
            </a:r>
            <a:endParaRPr lang="en-US" sz="2400" smtClean="0">
              <a:solidFill>
                <a:srgbClr val="FF0000"/>
              </a:solidFill>
            </a:endParaRPr>
          </a:p>
          <a:p>
            <a:pPr marL="800100" lvl="1" indent="-342900">
              <a:buFont typeface="Arial" panose="020B0604020202020204" pitchFamily="34" charset="0"/>
              <a:buChar char="•"/>
            </a:pPr>
            <a:r>
              <a:rPr lang="en-US" sz="2400" smtClean="0">
                <a:solidFill>
                  <a:srgbClr val="FF0000"/>
                </a:solidFill>
              </a:rPr>
              <a:t>Negative memories &gt; sleep difficulties </a:t>
            </a:r>
            <a:endParaRPr lang="en-US" sz="2400" smtClean="0"/>
          </a:p>
          <a:p>
            <a:endParaRPr lang="en-US"/>
          </a:p>
        </p:txBody>
      </p:sp>
      <p:pic>
        <p:nvPicPr>
          <p:cNvPr id="8" name="Picture 10" descr="Image result for בית ילדים בקיבו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868" y="1714399"/>
            <a:ext cx="3116456" cy="24476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ired young mother holding newborn baby and touching forehead on sofa - tired parent stock pictures, royalty-free photos &amp;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4764" y="4805016"/>
            <a:ext cx="2410691" cy="179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2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500" fill="hold"/>
                                        <p:tgtEl>
                                          <p:spTgt spid="6148"/>
                                        </p:tgtEl>
                                        <p:attrNameLst>
                                          <p:attrName>ppt_x</p:attrName>
                                        </p:attrNameLst>
                                      </p:cBhvr>
                                      <p:tavLst>
                                        <p:tav tm="0">
                                          <p:val>
                                            <p:strVal val="#ppt_x"/>
                                          </p:val>
                                        </p:tav>
                                        <p:tav tm="100000">
                                          <p:val>
                                            <p:strVal val="#ppt_x"/>
                                          </p:val>
                                        </p:tav>
                                      </p:tavLst>
                                    </p:anim>
                                    <p:anim calcmode="lin" valueType="num">
                                      <p:cBhvr additive="base">
                                        <p:cTn id="12"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Growing-up in Kibbutz</a:t>
            </a:r>
            <a:r>
              <a:rPr lang="en-US" smtClean="0"/>
              <a:t>: </a:t>
            </a:r>
            <a:r>
              <a:rPr lang="en-US" smtClean="0"/>
              <a:t>Memories </a:t>
            </a:r>
            <a:r>
              <a:rPr lang="en-US" dirty="0" smtClean="0"/>
              <a:t>count</a:t>
            </a:r>
            <a:endParaRPr lang="en-US" dirty="0"/>
          </a:p>
        </p:txBody>
      </p:sp>
      <p:pic>
        <p:nvPicPr>
          <p:cNvPr id="6146" name="Picture 2" descr="https://upload.wikimedia.org/wikipedia/commons/2/2f/Nurse_with_kibbutz_childre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52541" y="1745003"/>
            <a:ext cx="4339459" cy="308405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בית ילדים בקיבו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29" y="1697718"/>
            <a:ext cx="4542971" cy="318565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 לילהבית ילדים בקיבוץ"/>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0056" y="1745003"/>
            <a:ext cx="3512457" cy="309108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8882743" y="5225143"/>
            <a:ext cx="2148114" cy="1146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Angeles? </a:t>
            </a:r>
            <a:endParaRPr lang="en-US" sz="2400" dirty="0">
              <a:solidFill>
                <a:schemeClr val="tx1"/>
              </a:solidFill>
            </a:endParaRPr>
          </a:p>
        </p:txBody>
      </p:sp>
      <p:sp>
        <p:nvSpPr>
          <p:cNvPr id="11" name="Oval 10"/>
          <p:cNvSpPr/>
          <p:nvPr/>
        </p:nvSpPr>
        <p:spPr>
          <a:xfrm>
            <a:off x="1146630" y="5283201"/>
            <a:ext cx="1966680" cy="1153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Ghosts ? </a:t>
            </a:r>
            <a:endParaRPr lang="en-US" sz="2400" dirty="0">
              <a:solidFill>
                <a:schemeClr val="tx1"/>
              </a:solidFill>
            </a:endParaRPr>
          </a:p>
        </p:txBody>
      </p:sp>
    </p:spTree>
    <p:extLst>
      <p:ext uri="{BB962C8B-B14F-4D97-AF65-F5344CB8AC3E}">
        <p14:creationId xmlns:p14="http://schemas.microsoft.com/office/powerpoint/2010/main" val="191028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103086" y="545600"/>
            <a:ext cx="8789852" cy="1021600"/>
          </a:xfrm>
          <a:prstGeom prst="rect">
            <a:avLst/>
          </a:prstGeom>
        </p:spPr>
        <p:txBody>
          <a:bodyPr vert="horz" wrap="square" lIns="121900" tIns="121900" rIns="121900" bIns="121900" rtlCol="0" anchor="ctr" anchorCtr="0">
            <a:noAutofit/>
          </a:bodyPr>
          <a:lstStyle/>
          <a:p>
            <a:pPr lvl="0"/>
            <a:r>
              <a:rPr lang="en-US" sz="3600" dirty="0" smtClean="0">
                <a:solidFill>
                  <a:schemeClr val="bg1"/>
                </a:solidFill>
              </a:rPr>
              <a:t>Summary &amp; Conclusions I </a:t>
            </a:r>
            <a:endParaRPr sz="3600" dirty="0">
              <a:solidFill>
                <a:schemeClr val="bg1"/>
              </a:solidFill>
            </a:endParaRPr>
          </a:p>
        </p:txBody>
      </p:sp>
      <p:sp>
        <p:nvSpPr>
          <p:cNvPr id="237" name="Shape 237"/>
          <p:cNvSpPr txBox="1">
            <a:spLocks noGrp="1"/>
          </p:cNvSpPr>
          <p:nvPr>
            <p:ph type="body" idx="1"/>
          </p:nvPr>
        </p:nvSpPr>
        <p:spPr>
          <a:xfrm>
            <a:off x="1219201" y="1904999"/>
            <a:ext cx="9265920" cy="4604857"/>
          </a:xfrm>
          <a:prstGeom prst="rect">
            <a:avLst/>
          </a:prstGeom>
        </p:spPr>
        <p:txBody>
          <a:bodyPr vert="horz" wrap="square" lIns="121900" tIns="121900" rIns="121900" bIns="121900" rtlCol="0" anchor="ctr" anchorCtr="0">
            <a:noAutofit/>
          </a:bodyPr>
          <a:lstStyle/>
          <a:p>
            <a:pPr>
              <a:buClr>
                <a:srgbClr val="0000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sleep </a:t>
            </a:r>
            <a:r>
              <a:rPr lang="en-US" altLang="en-US" dirty="0">
                <a:latin typeface="Times New Roman" panose="02020603050405020304" pitchFamily="18" charset="0"/>
                <a:cs typeface="Times New Roman" panose="02020603050405020304" pitchFamily="18" charset="0"/>
              </a:rPr>
              <a:t>pattern &amp; habits of young children often present caregiving challenges </a:t>
            </a:r>
          </a:p>
          <a:p>
            <a:pPr>
              <a:buClr>
                <a:srgbClr val="0000FF"/>
              </a:buClr>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a:buClr>
                <a:srgbClr val="0000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rooted </a:t>
            </a:r>
            <a:r>
              <a:rPr lang="en-US" altLang="en-US" dirty="0">
                <a:latin typeface="Times New Roman" panose="02020603050405020304" pitchFamily="18" charset="0"/>
                <a:cs typeface="Times New Roman" panose="02020603050405020304" pitchFamily="18" charset="0"/>
              </a:rPr>
              <a:t>in evolution and survival motivational systems – nighttime caregiving &amp; protection are essential regulators </a:t>
            </a:r>
            <a:r>
              <a:rPr lang="en-US" altLang="en-US" dirty="0" smtClean="0">
                <a:latin typeface="Times New Roman" panose="02020603050405020304" pitchFamily="18" charset="0"/>
                <a:cs typeface="Times New Roman" panose="02020603050405020304" pitchFamily="18" charset="0"/>
              </a:rPr>
              <a:t>of child </a:t>
            </a:r>
            <a:r>
              <a:rPr lang="en-US" altLang="en-US" dirty="0">
                <a:latin typeface="Times New Roman" panose="02020603050405020304" pitchFamily="18" charset="0"/>
                <a:cs typeface="Times New Roman" panose="02020603050405020304" pitchFamily="18" charset="0"/>
              </a:rPr>
              <a:t>sleep and </a:t>
            </a:r>
            <a:r>
              <a:rPr lang="en-US" altLang="en-US" dirty="0" smtClean="0">
                <a:latin typeface="Times New Roman" panose="02020603050405020304" pitchFamily="18" charset="0"/>
                <a:cs typeface="Times New Roman" panose="02020603050405020304" pitchFamily="18" charset="0"/>
              </a:rPr>
              <a:t>development</a:t>
            </a:r>
          </a:p>
          <a:p>
            <a:pPr>
              <a:buClr>
                <a:srgbClr val="0000FF"/>
              </a:buClr>
              <a:buFont typeface="Wingdings" panose="05000000000000000000" pitchFamily="2" charset="2"/>
              <a:buChar char="§"/>
            </a:pPr>
            <a:endParaRPr lang="en-US" altLang="en-US" dirty="0" smtClean="0">
              <a:latin typeface="Times New Roman" panose="02020603050405020304" pitchFamily="18" charset="0"/>
              <a:cs typeface="Times New Roman" panose="02020603050405020304" pitchFamily="18" charset="0"/>
            </a:endParaRPr>
          </a:p>
          <a:p>
            <a:pPr>
              <a:buClr>
                <a:srgbClr val="0000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parental cognitions, bedtime practices, and nighttime caregiving are among the factors that also shape sleep</a:t>
            </a:r>
          </a:p>
          <a:p>
            <a:pPr>
              <a:buClr>
                <a:srgbClr val="0000FF"/>
              </a:buClr>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a:buClr>
                <a:srgbClr val="0000FF"/>
              </a:buClr>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p:txBody>
      </p:sp>
      <p:sp>
        <p:nvSpPr>
          <p:cNvPr id="238" name="Shape 238"/>
          <p:cNvSpPr txBox="1">
            <a:spLocks noGrp="1"/>
          </p:cNvSpPr>
          <p:nvPr>
            <p:ph type="sldNum" idx="12"/>
          </p:nvPr>
        </p:nvSpPr>
        <p:spPr>
          <a:xfrm>
            <a:off x="10157333" y="6182000"/>
            <a:ext cx="1983200" cy="420800"/>
          </a:xfrm>
          <a:prstGeom prst="rect">
            <a:avLst/>
          </a:prstGeom>
        </p:spPr>
        <p:txBody>
          <a:bodyPr vert="horz" wrap="square" lIns="121900" tIns="121900" rIns="121900" bIns="121900" rtlCol="0" anchor="ctr" anchorCtr="0">
            <a:noAutofit/>
          </a:bodyPr>
          <a:lstStyle/>
          <a:p>
            <a:fld id="{00000000-1234-1234-1234-123412341234}" type="slidenum">
              <a:rPr lang="en"/>
              <a:pPr/>
              <a:t>29</a:t>
            </a:fld>
            <a:endParaRPr/>
          </a:p>
        </p:txBody>
      </p:sp>
    </p:spTree>
    <p:extLst>
      <p:ext uri="{BB962C8B-B14F-4D97-AF65-F5344CB8AC3E}">
        <p14:creationId xmlns:p14="http://schemas.microsoft.com/office/powerpoint/2010/main" val="127535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7">
                                            <p:txEl>
                                              <p:pRg st="2" end="2"/>
                                            </p:txEl>
                                          </p:spTgt>
                                        </p:tgtEl>
                                        <p:attrNameLst>
                                          <p:attrName>style.visibility</p:attrName>
                                        </p:attrNameLst>
                                      </p:cBhvr>
                                      <p:to>
                                        <p:strVal val="visible"/>
                                      </p:to>
                                    </p:set>
                                    <p:animEffect transition="in" filter="fade">
                                      <p:cBhvr>
                                        <p:cTn id="11" dur="500"/>
                                        <p:tgtEl>
                                          <p:spTgt spid="23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7">
                                            <p:txEl>
                                              <p:pRg st="4" end="4"/>
                                            </p:txEl>
                                          </p:spTgt>
                                        </p:tgtEl>
                                        <p:attrNameLst>
                                          <p:attrName>style.visibility</p:attrName>
                                        </p:attrNameLst>
                                      </p:cBhvr>
                                      <p:to>
                                        <p:strVal val="visible"/>
                                      </p:to>
                                    </p:set>
                                    <p:animEffect transition="in" filter="fade">
                                      <p:cBhvr>
                                        <p:cTn id="16" dur="500"/>
                                        <p:tgtEl>
                                          <p:spTgt spid="2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691" y="3941685"/>
            <a:ext cx="3920979" cy="683582"/>
          </a:xfrm>
        </p:spPr>
        <p:txBody>
          <a:bodyPr>
            <a:normAutofit fontScale="90000"/>
          </a:bodyPr>
          <a:lstStyle/>
          <a:p>
            <a:r>
              <a:rPr lang="en-US" sz="5333" dirty="0" smtClean="0"/>
              <a:t/>
            </a:r>
            <a:br>
              <a:rPr lang="en-US" sz="5333" dirty="0" smtClean="0"/>
            </a:br>
            <a:r>
              <a:rPr lang="en-US" sz="5333" dirty="0"/>
              <a:t/>
            </a:r>
            <a:br>
              <a:rPr lang="en-US" sz="5333" dirty="0"/>
            </a:br>
            <a:r>
              <a:rPr lang="en-US" sz="5333" dirty="0"/>
              <a:t/>
            </a:r>
            <a:br>
              <a:rPr lang="en-US" sz="5333" dirty="0"/>
            </a:br>
            <a:r>
              <a:rPr lang="en-US" sz="5333" dirty="0" smtClean="0"/>
              <a:t/>
            </a:r>
            <a:br>
              <a:rPr lang="en-US" sz="5333" dirty="0" smtClean="0"/>
            </a:br>
            <a:r>
              <a:rPr lang="en-US" sz="5333"/>
              <a:t/>
            </a:r>
            <a:br>
              <a:rPr lang="en-US" sz="5333"/>
            </a:br>
            <a:endParaRPr lang="en-US" sz="3600" b="1" dirty="0">
              <a:solidFill>
                <a:schemeClr val="bg1"/>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3</a:t>
            </a:fld>
            <a:endParaRPr lang="en"/>
          </a:p>
        </p:txBody>
      </p:sp>
      <p:pic>
        <p:nvPicPr>
          <p:cNvPr id="71682" name="Picture 2" descr="Image result for animals asl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9" y="-127046"/>
            <a:ext cx="5041659" cy="3881121"/>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Image result for animals asle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1346" y="3833578"/>
            <a:ext cx="3720654" cy="3024422"/>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Image result for animals sleeping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079" y="-14514"/>
            <a:ext cx="7114272" cy="38480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mother and child asle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2651" y="3485710"/>
            <a:ext cx="3758776" cy="33630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5818" y="4488963"/>
            <a:ext cx="3867708" cy="1200329"/>
          </a:xfrm>
          <a:prstGeom prst="rect">
            <a:avLst/>
          </a:prstGeom>
        </p:spPr>
        <p:txBody>
          <a:bodyPr wrap="square">
            <a:spAutoFit/>
          </a:bodyPr>
          <a:lstStyle/>
          <a:p>
            <a:r>
              <a:rPr lang="en-US" sz="2400" b="1">
                <a:solidFill>
                  <a:schemeClr val="bg1"/>
                </a:solidFill>
              </a:rPr>
              <a:t>infants (H &amp; A)</a:t>
            </a:r>
            <a:r>
              <a:rPr lang="en-US" sz="2400" b="1">
                <a:solidFill>
                  <a:schemeClr val="bg1"/>
                </a:solidFill>
              </a:rPr>
              <a:t/>
            </a:r>
            <a:br>
              <a:rPr lang="en-US" sz="2400" b="1">
                <a:solidFill>
                  <a:schemeClr val="bg1"/>
                </a:solidFill>
              </a:rPr>
            </a:br>
            <a:r>
              <a:rPr lang="en-US" sz="2400" b="1" smtClean="0">
                <a:solidFill>
                  <a:schemeClr val="bg1"/>
                </a:solidFill>
              </a:rPr>
              <a:t>Sleep in Regulatory </a:t>
            </a:r>
            <a:r>
              <a:rPr lang="en-US" sz="2400" b="1">
                <a:solidFill>
                  <a:schemeClr val="bg1"/>
                </a:solidFill>
              </a:rPr>
              <a:t/>
            </a:r>
            <a:br>
              <a:rPr lang="en-US" sz="2400" b="1">
                <a:solidFill>
                  <a:schemeClr val="bg1"/>
                </a:solidFill>
              </a:rPr>
            </a:br>
            <a:r>
              <a:rPr lang="en-US" sz="2400" b="1" smtClean="0">
                <a:solidFill>
                  <a:schemeClr val="bg1"/>
                </a:solidFill>
              </a:rPr>
              <a:t>Relational </a:t>
            </a:r>
            <a:r>
              <a:rPr lang="en-US" sz="2400" b="1">
                <a:solidFill>
                  <a:schemeClr val="bg1"/>
                </a:solidFill>
              </a:rPr>
              <a:t>context</a:t>
            </a:r>
            <a:endParaRPr lang="en-US" sz="2400"/>
          </a:p>
        </p:txBody>
      </p:sp>
    </p:spTree>
    <p:extLst>
      <p:ext uri="{BB962C8B-B14F-4D97-AF65-F5344CB8AC3E}">
        <p14:creationId xmlns:p14="http://schemas.microsoft.com/office/powerpoint/2010/main" val="1466136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103086" y="545600"/>
            <a:ext cx="8789852" cy="1021600"/>
          </a:xfrm>
          <a:prstGeom prst="rect">
            <a:avLst/>
          </a:prstGeom>
        </p:spPr>
        <p:txBody>
          <a:bodyPr vert="horz" wrap="square" lIns="121900" tIns="121900" rIns="121900" bIns="121900" rtlCol="0" anchor="ctr" anchorCtr="0">
            <a:noAutofit/>
          </a:bodyPr>
          <a:lstStyle/>
          <a:p>
            <a:pPr lvl="0"/>
            <a:r>
              <a:rPr lang="en-US" sz="3600" dirty="0" smtClean="0">
                <a:solidFill>
                  <a:schemeClr val="bg1"/>
                </a:solidFill>
              </a:rPr>
              <a:t>Summary &amp; Conclusions II </a:t>
            </a:r>
            <a:endParaRPr sz="3600" dirty="0">
              <a:solidFill>
                <a:schemeClr val="bg1"/>
              </a:solidFill>
            </a:endParaRPr>
          </a:p>
        </p:txBody>
      </p:sp>
      <p:sp>
        <p:nvSpPr>
          <p:cNvPr id="237" name="Shape 237"/>
          <p:cNvSpPr txBox="1">
            <a:spLocks noGrp="1"/>
          </p:cNvSpPr>
          <p:nvPr>
            <p:ph type="body" idx="1"/>
          </p:nvPr>
        </p:nvSpPr>
        <p:spPr>
          <a:xfrm>
            <a:off x="1185645" y="1929068"/>
            <a:ext cx="9265920" cy="4140926"/>
          </a:xfrm>
          <a:prstGeom prst="rect">
            <a:avLst/>
          </a:prstGeom>
        </p:spPr>
        <p:txBody>
          <a:bodyPr vert="horz" wrap="square" lIns="121900" tIns="121900" rIns="121900" bIns="121900" rtlCol="0" anchor="ctr" anchorCtr="0">
            <a:noAutofit/>
          </a:bodyPr>
          <a:lstStyle/>
          <a:p>
            <a:pPr>
              <a:buClr>
                <a:srgbClr val="0000FF"/>
              </a:buClr>
              <a:buFont typeface="Wingdings" panose="05000000000000000000" pitchFamily="2" charset="2"/>
              <a:buChar char="Ø"/>
            </a:pPr>
            <a:r>
              <a:rPr lang="en-US" altLang="en-US" dirty="0" smtClean="0">
                <a:latin typeface="Times New Roman" panose="02020603050405020304" pitchFamily="18" charset="0"/>
                <a:cs typeface="Times New Roman" panose="02020603050405020304" pitchFamily="18" charset="0"/>
              </a:rPr>
              <a:t>psychological attributes of parents, such as separation anxiety &amp; differentiation </a:t>
            </a:r>
            <a:r>
              <a:rPr lang="en-US" altLang="en-US" dirty="0">
                <a:latin typeface="Times New Roman" panose="02020603050405020304" pitchFamily="18" charset="0"/>
                <a:cs typeface="Times New Roman" panose="02020603050405020304" pitchFamily="18" charset="0"/>
              </a:rPr>
              <a:t>of </a:t>
            </a:r>
            <a:r>
              <a:rPr lang="en-US" altLang="en-US" dirty="0" smtClean="0">
                <a:latin typeface="Times New Roman" panose="02020603050405020304" pitchFamily="18" charset="0"/>
                <a:cs typeface="Times New Roman" panose="02020603050405020304" pitchFamily="18" charset="0"/>
              </a:rPr>
              <a:t>self, shape </a:t>
            </a:r>
            <a:r>
              <a:rPr lang="en-US" altLang="en-US" dirty="0">
                <a:latin typeface="Times New Roman" panose="02020603050405020304" pitchFamily="18" charset="0"/>
                <a:cs typeface="Times New Roman" panose="02020603050405020304" pitchFamily="18" charset="0"/>
              </a:rPr>
              <a:t>their </a:t>
            </a:r>
            <a:r>
              <a:rPr lang="en-US" altLang="en-US" dirty="0" smtClean="0">
                <a:latin typeface="Times New Roman" panose="02020603050405020304" pitchFamily="18" charset="0"/>
                <a:cs typeface="Times New Roman" panose="02020603050405020304" pitchFamily="18" charset="0"/>
              </a:rPr>
              <a:t>behavior and in-turn their child’s sleep</a:t>
            </a:r>
          </a:p>
          <a:p>
            <a:pPr>
              <a:buClr>
                <a:srgbClr val="0000FF"/>
              </a:buClr>
              <a:buFont typeface="Wingdings" panose="05000000000000000000" pitchFamily="2" charset="2"/>
              <a:buChar char="Ø"/>
            </a:pPr>
            <a:endParaRPr lang="en-US" altLang="en-US" dirty="0" smtClean="0">
              <a:latin typeface="Times New Roman" panose="02020603050405020304" pitchFamily="18" charset="0"/>
              <a:cs typeface="Times New Roman" panose="02020603050405020304" pitchFamily="18" charset="0"/>
            </a:endParaRPr>
          </a:p>
          <a:p>
            <a:pPr>
              <a:buClr>
                <a:srgbClr val="0000FF"/>
              </a:buClr>
              <a:buFont typeface="Wingdings" panose="05000000000000000000" pitchFamily="2" charset="2"/>
              <a:buChar char="Ø"/>
            </a:pPr>
            <a:r>
              <a:rPr lang="en-US" altLang="en-US" smtClean="0">
                <a:latin typeface="Times New Roman" panose="02020603050405020304" pitchFamily="18" charset="0"/>
                <a:cs typeface="Times New Roman" panose="02020603050405020304" pitchFamily="18" charset="0"/>
              </a:rPr>
              <a:t>parents</a:t>
            </a:r>
            <a:r>
              <a:rPr lang="en-US" altLang="en-US" dirty="0">
                <a:latin typeface="Times New Roman" panose="02020603050405020304" pitchFamily="18" charset="0"/>
                <a:cs typeface="Times New Roman" panose="02020603050405020304" pitchFamily="18" charset="0"/>
              </a:rPr>
              <a:t>’ own past and present sleep-related experiences </a:t>
            </a:r>
            <a:r>
              <a:rPr lang="en-US" altLang="en-US" dirty="0" smtClean="0">
                <a:latin typeface="Times New Roman" panose="02020603050405020304" pitchFamily="18" charset="0"/>
                <a:cs typeface="Times New Roman" panose="02020603050405020304" pitchFamily="18" charset="0"/>
              </a:rPr>
              <a:t>also impact children’s </a:t>
            </a:r>
            <a:r>
              <a:rPr lang="en-US" altLang="en-US" dirty="0">
                <a:latin typeface="Times New Roman" panose="02020603050405020304" pitchFamily="18" charset="0"/>
                <a:cs typeface="Times New Roman" panose="02020603050405020304" pitchFamily="18" charset="0"/>
              </a:rPr>
              <a:t>sleep patterns</a:t>
            </a:r>
          </a:p>
          <a:p>
            <a:pPr>
              <a:buClr>
                <a:srgbClr val="0000FF"/>
              </a:buClr>
              <a:buFont typeface="Wingdings" panose="05000000000000000000" pitchFamily="2" charset="2"/>
              <a:buChar char="Ø"/>
            </a:pPr>
            <a:endParaRPr lang="en-US" altLang="en-US" dirty="0">
              <a:latin typeface="Times New Roman" panose="02020603050405020304" pitchFamily="18" charset="0"/>
              <a:cs typeface="Times New Roman" panose="02020603050405020304" pitchFamily="18" charset="0"/>
            </a:endParaRPr>
          </a:p>
          <a:p>
            <a:pPr>
              <a:buClr>
                <a:srgbClr val="0000FF"/>
              </a:buClr>
              <a:buFont typeface="Wingdings" panose="05000000000000000000" pitchFamily="2" charset="2"/>
              <a:buChar char="Ø"/>
            </a:pPr>
            <a:r>
              <a:rPr lang="en-US" altLang="en-US" dirty="0" smtClean="0">
                <a:latin typeface="Times New Roman" panose="02020603050405020304" pitchFamily="18" charset="0"/>
                <a:cs typeface="Times New Roman" panose="02020603050405020304" pitchFamily="18" charset="0"/>
              </a:rPr>
              <a:t>reasons </a:t>
            </a:r>
            <a:r>
              <a:rPr lang="en-US" altLang="en-US" dirty="0">
                <a:latin typeface="Times New Roman" panose="02020603050405020304" pitchFamily="18" charset="0"/>
                <a:cs typeface="Times New Roman" panose="02020603050405020304" pitchFamily="18" charset="0"/>
              </a:rPr>
              <a:t>for </a:t>
            </a:r>
            <a:r>
              <a:rPr lang="en-US" altLang="en-US" dirty="0" smtClean="0">
                <a:latin typeface="Times New Roman" panose="02020603050405020304" pitchFamily="18" charset="0"/>
                <a:cs typeface="Times New Roman" panose="02020603050405020304" pitchFamily="18" charset="0"/>
              </a:rPr>
              <a:t>sleep-wake </a:t>
            </a:r>
            <a:r>
              <a:rPr lang="en-US" altLang="en-US" dirty="0">
                <a:latin typeface="Times New Roman" panose="02020603050405020304" pitchFamily="18" charset="0"/>
                <a:cs typeface="Times New Roman" panose="02020603050405020304" pitchFamily="18" charset="0"/>
              </a:rPr>
              <a:t>regulation </a:t>
            </a:r>
            <a:r>
              <a:rPr lang="en-US" altLang="en-US" dirty="0" smtClean="0">
                <a:latin typeface="Times New Roman" panose="02020603050405020304" pitchFamily="18" charset="0"/>
                <a:cs typeface="Times New Roman" panose="02020603050405020304" pitchFamily="18" charset="0"/>
              </a:rPr>
              <a:t>difficulties lie in </a:t>
            </a:r>
            <a:r>
              <a:rPr lang="en-US" altLang="en-US" dirty="0">
                <a:latin typeface="Times New Roman" panose="02020603050405020304" pitchFamily="18" charset="0"/>
                <a:cs typeface="Times New Roman" panose="02020603050405020304" pitchFamily="18" charset="0"/>
              </a:rPr>
              <a:t>the child, the parent </a:t>
            </a:r>
            <a:r>
              <a:rPr lang="en-US" altLang="en-US" dirty="0" smtClean="0">
                <a:latin typeface="Times New Roman" panose="02020603050405020304" pitchFamily="18" charset="0"/>
                <a:cs typeface="Times New Roman" panose="02020603050405020304" pitchFamily="18" charset="0"/>
              </a:rPr>
              <a:t>and/or </a:t>
            </a:r>
            <a:r>
              <a:rPr lang="en-US" altLang="en-US" dirty="0">
                <a:latin typeface="Times New Roman" panose="02020603050405020304" pitchFamily="18" charset="0"/>
                <a:cs typeface="Times New Roman" panose="02020603050405020304" pitchFamily="18" charset="0"/>
              </a:rPr>
              <a:t>their </a:t>
            </a:r>
            <a:r>
              <a:rPr lang="en-US" altLang="en-US" dirty="0" smtClean="0">
                <a:latin typeface="Times New Roman" panose="02020603050405020304" pitchFamily="18" charset="0"/>
                <a:cs typeface="Times New Roman" panose="02020603050405020304" pitchFamily="18" charset="0"/>
              </a:rPr>
              <a:t>interactions</a:t>
            </a:r>
            <a:endParaRPr lang="en-US" dirty="0"/>
          </a:p>
          <a:p>
            <a:pPr>
              <a:buClr>
                <a:srgbClr val="0000FF"/>
              </a:buClr>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p:txBody>
      </p:sp>
      <p:sp>
        <p:nvSpPr>
          <p:cNvPr id="7" name="5-Point Star 6"/>
          <p:cNvSpPr/>
          <p:nvPr/>
        </p:nvSpPr>
        <p:spPr>
          <a:xfrm>
            <a:off x="9674942" y="4395016"/>
            <a:ext cx="2428569" cy="2027014"/>
          </a:xfrm>
          <a:prstGeom prst="star5">
            <a:avLst/>
          </a:prstGeom>
          <a:solidFill>
            <a:srgbClr val="00B05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culture</a:t>
            </a:r>
            <a:endParaRPr lang="en-US" sz="2000" dirty="0">
              <a:solidFill>
                <a:schemeClr val="bg1"/>
              </a:solidFill>
            </a:endParaRPr>
          </a:p>
        </p:txBody>
      </p:sp>
    </p:spTree>
    <p:extLst>
      <p:ext uri="{BB962C8B-B14F-4D97-AF65-F5344CB8AC3E}">
        <p14:creationId xmlns:p14="http://schemas.microsoft.com/office/powerpoint/2010/main" val="317288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818743" y="300445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Leo J. Bur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633" y="1683657"/>
            <a:ext cx="3730168" cy="46373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67200" y="6096000"/>
            <a:ext cx="3730171" cy="22497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812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818743" y="300445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77961" y="-77089"/>
            <a:ext cx="8190271" cy="6555641"/>
          </a:xfrm>
          <a:prstGeom prst="rect">
            <a:avLst/>
          </a:prstGeom>
          <a:solidFill>
            <a:schemeClr val="bg1"/>
          </a:solidFill>
        </p:spPr>
        <p:txBody>
          <a:bodyPr wrap="square">
            <a:spAutoFit/>
          </a:bodyPr>
          <a:lstStyle/>
          <a:p>
            <a:r>
              <a:rPr lang="en-US" sz="1600" smtClean="0">
                <a:latin typeface="Arial" panose="020B0604020202020204" pitchFamily="34" charset="0"/>
                <a:ea typeface="Times New Roman" panose="02020603050405020304" pitchFamily="18" charset="0"/>
                <a:cs typeface="Arial" panose="020B0604020202020204" pitchFamily="34" charset="0"/>
              </a:rPr>
              <a:t>	Anders</a:t>
            </a:r>
            <a:r>
              <a:rPr lang="en-US" sz="1600" dirty="0">
                <a:latin typeface="Arial" panose="020B0604020202020204" pitchFamily="34" charset="0"/>
                <a:ea typeface="Times New Roman" panose="02020603050405020304" pitchFamily="18" charset="0"/>
                <a:cs typeface="Arial" panose="020B0604020202020204" pitchFamily="34" charset="0"/>
              </a:rPr>
              <a:t>, T. (1994). Infant sleep, nighttime relationships, and attachment. Psychiatry: Interpersonal and Biological Processes, 57, 11-21</a:t>
            </a:r>
            <a:r>
              <a:rPr lang="en-US" sz="1600" dirty="0" smtClean="0">
                <a:latin typeface="Arial" panose="020B0604020202020204" pitchFamily="34" charset="0"/>
                <a:ea typeface="Times New Roman" panose="02020603050405020304" pitchFamily="18" charset="0"/>
                <a:cs typeface="Arial" panose="020B0604020202020204" pitchFamily="34" charset="0"/>
              </a:rPr>
              <a:t>.</a:t>
            </a:r>
          </a:p>
          <a:p>
            <a:r>
              <a:rPr lang="en-US" sz="1600" smtClean="0">
                <a:latin typeface="Arial" panose="020B0604020202020204" pitchFamily="34" charset="0"/>
                <a:cs typeface="Arial" panose="020B0604020202020204" pitchFamily="34" charset="0"/>
              </a:rPr>
              <a:t>	Meltzer</a:t>
            </a:r>
            <a:r>
              <a:rPr lang="en-US" sz="1600" dirty="0">
                <a:latin typeface="Arial" panose="020B0604020202020204" pitchFamily="34" charset="0"/>
                <a:cs typeface="Arial" panose="020B0604020202020204" pitchFamily="34" charset="0"/>
              </a:rPr>
              <a:t>, L. J., &amp; Mindell, J. A. (2014). Systematic review and meta-analysis of behavioral interventions for pediatric insomnia. </a:t>
            </a:r>
            <a:r>
              <a:rPr lang="en-US" sz="1600" i="1" dirty="0">
                <a:latin typeface="Arial" panose="020B0604020202020204" pitchFamily="34" charset="0"/>
                <a:cs typeface="Arial" panose="020B0604020202020204" pitchFamily="34" charset="0"/>
              </a:rPr>
              <a:t>Journal of Pediatric Psychology, 39</a:t>
            </a:r>
            <a:r>
              <a:rPr lang="en-US" sz="1600" dirty="0">
                <a:latin typeface="Arial" panose="020B0604020202020204" pitchFamily="34" charset="0"/>
                <a:cs typeface="Arial" panose="020B0604020202020204" pitchFamily="34" charset="0"/>
              </a:rPr>
              <a:t>(8), 932-948</a:t>
            </a:r>
            <a:r>
              <a:rPr lang="en-US" sz="1600" dirty="0" smtClean="0">
                <a:latin typeface="Arial" panose="020B0604020202020204" pitchFamily="34" charset="0"/>
                <a:cs typeface="Arial" panose="020B0604020202020204" pitchFamily="34" charset="0"/>
              </a:rPr>
              <a:t>.</a:t>
            </a:r>
          </a:p>
          <a:p>
            <a:r>
              <a:rPr lang="en-US" sz="1600" smtClean="0">
                <a:solidFill>
                  <a:srgbClr val="222222"/>
                </a:solidFill>
                <a:latin typeface="Arial" panose="020B0604020202020204" pitchFamily="34" charset="0"/>
                <a:cs typeface="Arial" panose="020B0604020202020204" pitchFamily="34" charset="0"/>
              </a:rPr>
              <a:t>	Philbrook</a:t>
            </a:r>
            <a:r>
              <a:rPr lang="en-US" sz="1600" dirty="0">
                <a:solidFill>
                  <a:srgbClr val="222222"/>
                </a:solidFill>
                <a:latin typeface="Arial" panose="020B0604020202020204" pitchFamily="34" charset="0"/>
                <a:cs typeface="Arial" panose="020B0604020202020204" pitchFamily="34" charset="0"/>
              </a:rPr>
              <a:t>, L. E., &amp; Teti, D. M. (2016). Bidirectional associations between bedtime parenting and infant sleep: Parenting quality, parenting practices, and their interaction. </a:t>
            </a:r>
            <a:r>
              <a:rPr lang="en-US" sz="1600" i="1" dirty="0">
                <a:solidFill>
                  <a:srgbClr val="222222"/>
                </a:solidFill>
                <a:latin typeface="Arial" panose="020B0604020202020204" pitchFamily="34" charset="0"/>
                <a:cs typeface="Arial" panose="020B0604020202020204" pitchFamily="34" charset="0"/>
              </a:rPr>
              <a:t>Journal of Family Psychology</a:t>
            </a:r>
            <a:r>
              <a:rPr lang="en-US" sz="1600" dirty="0">
                <a:solidFill>
                  <a:srgbClr val="222222"/>
                </a:solidFill>
                <a:latin typeface="Arial" panose="020B0604020202020204" pitchFamily="34" charset="0"/>
                <a:cs typeface="Arial" panose="020B0604020202020204" pitchFamily="34" charset="0"/>
              </a:rPr>
              <a:t>, </a:t>
            </a:r>
            <a:r>
              <a:rPr lang="en-US" sz="1600" i="1" dirty="0">
                <a:solidFill>
                  <a:srgbClr val="222222"/>
                </a:solidFill>
                <a:latin typeface="Arial" panose="020B0604020202020204" pitchFamily="34" charset="0"/>
                <a:cs typeface="Arial" panose="020B0604020202020204" pitchFamily="34" charset="0"/>
              </a:rPr>
              <a:t>30</a:t>
            </a:r>
            <a:r>
              <a:rPr lang="en-US" sz="1600" dirty="0">
                <a:solidFill>
                  <a:srgbClr val="222222"/>
                </a:solidFill>
                <a:latin typeface="Arial" panose="020B0604020202020204" pitchFamily="34" charset="0"/>
                <a:cs typeface="Arial" panose="020B0604020202020204" pitchFamily="34" charset="0"/>
              </a:rPr>
              <a:t>(4), 431</a:t>
            </a:r>
            <a:r>
              <a:rPr lang="en-US" sz="1600" dirty="0" smtClean="0">
                <a:solidFill>
                  <a:srgbClr val="222222"/>
                </a:solidFill>
                <a:latin typeface="Arial" panose="020B0604020202020204" pitchFamily="34" charset="0"/>
                <a:cs typeface="Arial" panose="020B0604020202020204" pitchFamily="34" charset="0"/>
              </a:rPr>
              <a:t>.</a:t>
            </a:r>
          </a:p>
          <a:p>
            <a:r>
              <a:rPr lang="en-US" sz="1600" smtClean="0">
                <a:solidFill>
                  <a:srgbClr val="222222"/>
                </a:solidFill>
                <a:latin typeface="Arial" panose="020B0604020202020204" pitchFamily="34" charset="0"/>
                <a:cs typeface="Arial" panose="020B0604020202020204" pitchFamily="34" charset="0"/>
              </a:rPr>
              <a:t>	Sadeh</a:t>
            </a:r>
            <a:r>
              <a:rPr lang="en-US" sz="1600" dirty="0">
                <a:solidFill>
                  <a:srgbClr val="222222"/>
                </a:solidFill>
                <a:latin typeface="Arial" panose="020B0604020202020204" pitchFamily="34" charset="0"/>
                <a:cs typeface="Arial" panose="020B0604020202020204" pitchFamily="34" charset="0"/>
              </a:rPr>
              <a:t>, A., </a:t>
            </a:r>
            <a:r>
              <a:rPr lang="en-US" sz="1600" dirty="0" err="1">
                <a:solidFill>
                  <a:srgbClr val="222222"/>
                </a:solidFill>
                <a:latin typeface="Arial" panose="020B0604020202020204" pitchFamily="34" charset="0"/>
                <a:cs typeface="Arial" panose="020B0604020202020204" pitchFamily="34" charset="0"/>
              </a:rPr>
              <a:t>Tikotzky</a:t>
            </a:r>
            <a:r>
              <a:rPr lang="en-US" sz="1600" dirty="0">
                <a:solidFill>
                  <a:srgbClr val="222222"/>
                </a:solidFill>
                <a:latin typeface="Arial" panose="020B0604020202020204" pitchFamily="34" charset="0"/>
                <a:cs typeface="Arial" panose="020B0604020202020204" pitchFamily="34" charset="0"/>
              </a:rPr>
              <a:t>, L., &amp; </a:t>
            </a:r>
            <a:r>
              <a:rPr lang="en-US" sz="1600" dirty="0" err="1">
                <a:solidFill>
                  <a:srgbClr val="222222"/>
                </a:solidFill>
                <a:latin typeface="Arial" panose="020B0604020202020204" pitchFamily="34" charset="0"/>
                <a:cs typeface="Arial" panose="020B0604020202020204" pitchFamily="34" charset="0"/>
              </a:rPr>
              <a:t>Scher</a:t>
            </a:r>
            <a:r>
              <a:rPr lang="en-US" sz="1600" dirty="0">
                <a:solidFill>
                  <a:srgbClr val="222222"/>
                </a:solidFill>
                <a:latin typeface="Arial" panose="020B0604020202020204" pitchFamily="34" charset="0"/>
                <a:cs typeface="Arial" panose="020B0604020202020204" pitchFamily="34" charset="0"/>
              </a:rPr>
              <a:t>, A. (2010). Parenting and infant sleep. </a:t>
            </a:r>
            <a:r>
              <a:rPr lang="en-US" sz="1600" i="1" dirty="0">
                <a:solidFill>
                  <a:srgbClr val="222222"/>
                </a:solidFill>
                <a:latin typeface="Arial" panose="020B0604020202020204" pitchFamily="34" charset="0"/>
                <a:cs typeface="Arial" panose="020B0604020202020204" pitchFamily="34" charset="0"/>
              </a:rPr>
              <a:t>Sleep medicine reviews</a:t>
            </a:r>
            <a:r>
              <a:rPr lang="en-US" sz="1600" dirty="0">
                <a:solidFill>
                  <a:srgbClr val="222222"/>
                </a:solidFill>
                <a:latin typeface="Arial" panose="020B0604020202020204" pitchFamily="34" charset="0"/>
                <a:cs typeface="Arial" panose="020B0604020202020204" pitchFamily="34" charset="0"/>
              </a:rPr>
              <a:t>, </a:t>
            </a:r>
            <a:r>
              <a:rPr lang="en-US" sz="1600" i="1" dirty="0">
                <a:solidFill>
                  <a:srgbClr val="222222"/>
                </a:solidFill>
                <a:latin typeface="Arial" panose="020B0604020202020204" pitchFamily="34" charset="0"/>
                <a:cs typeface="Arial" panose="020B0604020202020204" pitchFamily="34" charset="0"/>
              </a:rPr>
              <a:t>14</a:t>
            </a:r>
            <a:r>
              <a:rPr lang="en-US" sz="1600" dirty="0">
                <a:solidFill>
                  <a:srgbClr val="222222"/>
                </a:solidFill>
                <a:latin typeface="Arial" panose="020B0604020202020204" pitchFamily="34" charset="0"/>
                <a:cs typeface="Arial" panose="020B0604020202020204" pitchFamily="34" charset="0"/>
              </a:rPr>
              <a:t>(2), 89-96.‏</a:t>
            </a:r>
          </a:p>
          <a:p>
            <a:r>
              <a:rPr lang="en-US" sz="1600" smtClean="0">
                <a:latin typeface="Arial" panose="020B0604020202020204" pitchFamily="34" charset="0"/>
                <a:cs typeface="Arial" panose="020B0604020202020204" pitchFamily="34" charset="0"/>
              </a:rPr>
              <a:t>	Scher</a:t>
            </a:r>
            <a:r>
              <a:rPr lang="en-US" sz="1600" dirty="0">
                <a:latin typeface="Arial" panose="020B0604020202020204" pitchFamily="34" charset="0"/>
                <a:cs typeface="Arial" panose="020B0604020202020204" pitchFamily="34" charset="0"/>
              </a:rPr>
              <a:t>, A. (2008). Maternal separation anxiety as a regulator of infants’ sleep. </a:t>
            </a:r>
            <a:r>
              <a:rPr lang="en-US" sz="1600" i="1" dirty="0">
                <a:latin typeface="Arial" panose="020B0604020202020204" pitchFamily="34" charset="0"/>
                <a:cs typeface="Arial" panose="020B0604020202020204" pitchFamily="34" charset="0"/>
              </a:rPr>
              <a:t>Journal of Child Psychology and Psychiatry</a:t>
            </a:r>
            <a:r>
              <a:rPr lang="en-US" sz="1600" dirty="0">
                <a:latin typeface="Arial" panose="020B0604020202020204" pitchFamily="34" charset="0"/>
                <a:cs typeface="Arial" panose="020B0604020202020204" pitchFamily="34" charset="0"/>
              </a:rPr>
              <a:t>, 49, </a:t>
            </a:r>
            <a:r>
              <a:rPr lang="en-US" sz="1600">
                <a:latin typeface="Arial" panose="020B0604020202020204" pitchFamily="34" charset="0"/>
                <a:cs typeface="Arial" panose="020B0604020202020204" pitchFamily="34" charset="0"/>
              </a:rPr>
              <a:t>618-625</a:t>
            </a:r>
            <a:r>
              <a:rPr lang="en-US" sz="1600" smtClean="0">
                <a:latin typeface="Arial" panose="020B0604020202020204" pitchFamily="34" charset="0"/>
                <a:cs typeface="Arial" panose="020B0604020202020204" pitchFamily="34" charset="0"/>
              </a:rPr>
              <a:t>.</a:t>
            </a:r>
          </a:p>
          <a:p>
            <a:r>
              <a:rPr lang="en-US" sz="1600" smtClean="0">
                <a:latin typeface="Arial" panose="020B0604020202020204" pitchFamily="34" charset="0"/>
                <a:cs typeface="Arial" panose="020B0604020202020204" pitchFamily="34" charset="0"/>
              </a:rPr>
              <a:t>	Scher</a:t>
            </a:r>
            <a:r>
              <a:rPr lang="en-US" sz="1600">
                <a:latin typeface="Arial" panose="020B0604020202020204" pitchFamily="34" charset="0"/>
                <a:cs typeface="Arial" panose="020B0604020202020204" pitchFamily="34" charset="0"/>
              </a:rPr>
              <a:t>, A. (2001). Attachment and sleep: A study of night waking in 12‐month‐old infants. </a:t>
            </a:r>
            <a:r>
              <a:rPr lang="en-US" sz="1600" i="1">
                <a:latin typeface="Arial" panose="020B0604020202020204" pitchFamily="34" charset="0"/>
                <a:cs typeface="Arial" panose="020B0604020202020204" pitchFamily="34" charset="0"/>
              </a:rPr>
              <a:t>Developmental Psychobiology: The Journal of the International Society for </a:t>
            </a:r>
            <a:r>
              <a:rPr lang="en-US" i="1">
                <a:latin typeface="Arial" panose="020B0604020202020204" pitchFamily="34" charset="0"/>
                <a:cs typeface="Arial" panose="020B0604020202020204" pitchFamily="34" charset="0"/>
              </a:rPr>
              <a:t>Developmental Psychobiology</a:t>
            </a:r>
            <a:r>
              <a:rPr lang="en-US">
                <a:latin typeface="Arial" panose="020B0604020202020204" pitchFamily="34" charset="0"/>
                <a:cs typeface="Arial" panose="020B0604020202020204" pitchFamily="34" charset="0"/>
              </a:rPr>
              <a:t>, </a:t>
            </a:r>
            <a:r>
              <a:rPr lang="en-US" i="1">
                <a:latin typeface="Arial" panose="020B0604020202020204" pitchFamily="34" charset="0"/>
                <a:cs typeface="Arial" panose="020B0604020202020204" pitchFamily="34" charset="0"/>
              </a:rPr>
              <a:t>38</a:t>
            </a:r>
            <a:r>
              <a:rPr lang="en-US">
                <a:latin typeface="Arial" panose="020B0604020202020204" pitchFamily="34" charset="0"/>
                <a:cs typeface="Arial" panose="020B0604020202020204" pitchFamily="34" charset="0"/>
              </a:rPr>
              <a:t>(4), 274-285</a:t>
            </a:r>
            <a:r>
              <a:rPr lang="en-US">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rPr>
              <a:t>‏</a:t>
            </a:r>
          </a:p>
          <a:p>
            <a:r>
              <a:rPr lang="en-US" smtClean="0"/>
              <a:t>	Scher</a:t>
            </a:r>
            <a:r>
              <a:rPr lang="en-US"/>
              <a:t>, A., &amp; Asher, R. (2004). Is attachment security related to sleep–wake regulation?: Mothers’ reports and objective sleep recordings. </a:t>
            </a:r>
            <a:r>
              <a:rPr lang="en-US" i="1"/>
              <a:t>Infant Behavior and Development</a:t>
            </a:r>
            <a:r>
              <a:rPr lang="en-US"/>
              <a:t>, </a:t>
            </a:r>
            <a:r>
              <a:rPr lang="en-US" i="1"/>
              <a:t>27</a:t>
            </a:r>
            <a:r>
              <a:rPr lang="en-US"/>
              <a:t>(3), 288-302</a:t>
            </a:r>
            <a:r>
              <a:rPr lang="en-US"/>
              <a:t>.</a:t>
            </a:r>
            <a:r>
              <a:rPr lang="en-US" smtClean="0"/>
              <a:t>‏</a:t>
            </a:r>
          </a:p>
          <a:p>
            <a:r>
              <a:rPr lang="en-US" smtClean="0"/>
              <a:t>	Aviezer</a:t>
            </a:r>
            <a:r>
              <a:rPr lang="en-US"/>
              <a:t>, O., &amp; Scher, A. (2013). Children's sleep regulation is linked to mothers’ sleep-related childhood experiences. </a:t>
            </a:r>
            <a:r>
              <a:rPr lang="en-US" i="1"/>
              <a:t>Early Childhood Research Quarterly</a:t>
            </a:r>
            <a:r>
              <a:rPr lang="en-US"/>
              <a:t>, </a:t>
            </a:r>
            <a:r>
              <a:rPr lang="en-US" i="1"/>
              <a:t>28</a:t>
            </a:r>
            <a:r>
              <a:rPr lang="en-US"/>
              <a:t>(2), 271-281</a:t>
            </a:r>
            <a:r>
              <a:rPr lang="en-US"/>
              <a:t>.</a:t>
            </a:r>
            <a:r>
              <a:rPr lang="en-US" smtClean="0"/>
              <a:t>‏</a:t>
            </a:r>
          </a:p>
          <a:p>
            <a:r>
              <a:rPr lang="en-US" smtClean="0"/>
              <a:t>	Simon</a:t>
            </a:r>
            <a:r>
              <a:rPr lang="en-US"/>
              <a:t>, T., &amp; Scher, A. (2023). Maternal differentiation of self and toddlers’ sleep: the mediating role of nighttime involvement. </a:t>
            </a:r>
            <a:r>
              <a:rPr lang="en-US" i="1"/>
              <a:t>International Journal of Environmental Research and Public Health</a:t>
            </a:r>
            <a:r>
              <a:rPr lang="en-US"/>
              <a:t>, </a:t>
            </a:r>
            <a:r>
              <a:rPr lang="en-US" i="1"/>
              <a:t>20</a:t>
            </a:r>
            <a:r>
              <a:rPr lang="en-US"/>
              <a:t>(3), 1714</a:t>
            </a:r>
            <a:r>
              <a:rPr lang="en-US"/>
              <a:t>.</a:t>
            </a:r>
            <a:r>
              <a:rPr lang="en-US" smtClean="0"/>
              <a:t>‏</a:t>
            </a:r>
            <a:endParaRPr lang="en-US" sz="1600" dirty="0"/>
          </a:p>
          <a:p>
            <a:endParaRPr lang="en-US" sz="1600" dirty="0"/>
          </a:p>
        </p:txBody>
      </p:sp>
    </p:spTree>
    <p:extLst>
      <p:ext uri="{BB962C8B-B14F-4D97-AF65-F5344CB8AC3E}">
        <p14:creationId xmlns:p14="http://schemas.microsoft.com/office/powerpoint/2010/main" val="2008510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0" y="523433"/>
            <a:ext cx="9426497" cy="1021600"/>
          </a:xfrm>
        </p:spPr>
        <p:txBody>
          <a:bodyPr>
            <a:normAutofit/>
          </a:bodyPr>
          <a:lstStyle/>
          <a:p>
            <a:pPr algn="ctr"/>
            <a:r>
              <a:rPr lang="en-US" sz="3733" b="1" dirty="0">
                <a:solidFill>
                  <a:schemeClr val="bg2"/>
                </a:solidFill>
              </a:rPr>
              <a:t>Caregiving </a:t>
            </a:r>
            <a:r>
              <a:rPr lang="en-US" sz="3733" b="1" dirty="0" smtClean="0">
                <a:solidFill>
                  <a:schemeClr val="bg2"/>
                </a:solidFill>
              </a:rPr>
              <a:t>practices regulate offspring dev </a:t>
            </a:r>
            <a:endParaRPr lang="en-US" sz="3733" dirty="0">
              <a:solidFill>
                <a:schemeClr val="accent1">
                  <a:lumMod val="20000"/>
                  <a:lumOff val="80000"/>
                </a:schemeClr>
              </a:solidFill>
            </a:endParaRPr>
          </a:p>
        </p:txBody>
      </p:sp>
      <p:sp>
        <p:nvSpPr>
          <p:cNvPr id="4" name="Text Placeholder 3"/>
          <p:cNvSpPr>
            <a:spLocks noGrp="1"/>
          </p:cNvSpPr>
          <p:nvPr>
            <p:ph type="body" idx="2"/>
          </p:nvPr>
        </p:nvSpPr>
        <p:spPr/>
        <p:txBody>
          <a:bodyPr/>
          <a:lstStyle/>
          <a:p>
            <a:endParaRPr lang="en-US" dirty="0"/>
          </a:p>
        </p:txBody>
      </p:sp>
      <p:sp>
        <p:nvSpPr>
          <p:cNvPr id="5" name="Text Placeholder 4"/>
          <p:cNvSpPr>
            <a:spLocks noGrp="1"/>
          </p:cNvSpPr>
          <p:nvPr>
            <p:ph type="body" idx="3"/>
          </p:nvPr>
        </p:nvSpPr>
        <p:spPr>
          <a:xfrm>
            <a:off x="11852200" y="7465905"/>
            <a:ext cx="685085" cy="1347033"/>
          </a:xfrm>
        </p:spPr>
        <p:txBody>
          <a:bodyPr/>
          <a:lstStyle/>
          <a:p>
            <a:endParaRPr lang="en-US" dirty="0"/>
          </a:p>
        </p:txBody>
      </p:sp>
      <p:pic>
        <p:nvPicPr>
          <p:cNvPr id="7" name="Picture 4" descr="Image result for attachment in monkey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489" y="2060101"/>
            <a:ext cx="2601959" cy="279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ttachment in monke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939" y="2060101"/>
            <a:ext cx="3121468" cy="27962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24400" y="5109697"/>
            <a:ext cx="2159331" cy="830997"/>
          </a:xfrm>
          <a:prstGeom prst="rect">
            <a:avLst/>
          </a:prstGeom>
          <a:noFill/>
        </p:spPr>
        <p:txBody>
          <a:bodyPr wrap="square" rtlCol="0">
            <a:spAutoFit/>
          </a:bodyPr>
          <a:lstStyle/>
          <a:p>
            <a:pPr algn="ctr" defTabSz="1219170">
              <a:defRPr/>
            </a:pPr>
            <a:r>
              <a:rPr lang="en-US" sz="2400" b="1" kern="0" dirty="0" smtClean="0">
                <a:solidFill>
                  <a:srgbClr val="00B050"/>
                </a:solidFill>
                <a:latin typeface="Arial"/>
                <a:cs typeface="Arial"/>
                <a:sym typeface="Arial"/>
              </a:rPr>
              <a:t>Proximity</a:t>
            </a:r>
          </a:p>
          <a:p>
            <a:pPr algn="ctr" defTabSz="1219170">
              <a:defRPr/>
            </a:pPr>
            <a:endParaRPr lang="en-US" sz="2400" b="1" kern="0" dirty="0">
              <a:solidFill>
                <a:srgbClr val="00B050"/>
              </a:solidFill>
              <a:latin typeface="Arial"/>
              <a:cs typeface="Arial"/>
              <a:sym typeface="Arial"/>
            </a:endParaRPr>
          </a:p>
        </p:txBody>
      </p:sp>
      <p:pic>
        <p:nvPicPr>
          <p:cNvPr id="53252" name="Picture 4" descr="Image result for mother mouse liking offspr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436" y="2060101"/>
            <a:ext cx="2854713" cy="27962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924803" y="5109697"/>
            <a:ext cx="2895597" cy="461665"/>
          </a:xfrm>
          <a:prstGeom prst="rect">
            <a:avLst/>
          </a:prstGeom>
          <a:noFill/>
        </p:spPr>
        <p:txBody>
          <a:bodyPr wrap="square" rtlCol="0">
            <a:spAutoFit/>
          </a:bodyPr>
          <a:lstStyle/>
          <a:p>
            <a:pPr algn="ctr" defTabSz="1219170">
              <a:defRPr/>
            </a:pPr>
            <a:r>
              <a:rPr lang="en-US" sz="2400" b="1" kern="0" dirty="0">
                <a:solidFill>
                  <a:srgbClr val="00B050"/>
                </a:solidFill>
                <a:latin typeface="Arial"/>
                <a:cs typeface="Arial"/>
                <a:sym typeface="Arial"/>
              </a:rPr>
              <a:t>Physical </a:t>
            </a:r>
            <a:r>
              <a:rPr lang="en-US" sz="2400" b="1" kern="0" dirty="0" smtClean="0">
                <a:solidFill>
                  <a:srgbClr val="00B050"/>
                </a:solidFill>
                <a:latin typeface="Arial"/>
                <a:cs typeface="Arial"/>
                <a:sym typeface="Arial"/>
              </a:rPr>
              <a:t>contact</a:t>
            </a:r>
            <a:endParaRPr lang="en-US" sz="2400" b="1" kern="0" dirty="0">
              <a:solidFill>
                <a:srgbClr val="00B050"/>
              </a:solidFill>
              <a:latin typeface="Arial"/>
              <a:cs typeface="Arial"/>
              <a:sym typeface="Arial"/>
            </a:endParaRPr>
          </a:p>
        </p:txBody>
      </p:sp>
      <p:sp>
        <p:nvSpPr>
          <p:cNvPr id="12" name="Text Placeholder 11"/>
          <p:cNvSpPr txBox="1">
            <a:spLocks noGrp="1"/>
          </p:cNvSpPr>
          <p:nvPr>
            <p:ph type="body" idx="1"/>
          </p:nvPr>
        </p:nvSpPr>
        <p:spPr>
          <a:xfrm>
            <a:off x="1160600" y="5062381"/>
            <a:ext cx="2997200" cy="952025"/>
          </a:xfrm>
          <a:prstGeom prst="rect">
            <a:avLst/>
          </a:prstGeom>
          <a:noFill/>
        </p:spPr>
        <p:txBody>
          <a:bodyPr wrap="square" rtlCol="0">
            <a:spAutoFit/>
          </a:bodyPr>
          <a:lstStyle/>
          <a:p>
            <a:pPr marL="152396" indent="0" algn="ctr" defTabSz="1219170">
              <a:buNone/>
              <a:defRPr/>
            </a:pPr>
            <a:r>
              <a:rPr lang="en-US" sz="2400" b="1" kern="0" dirty="0" smtClean="0">
                <a:solidFill>
                  <a:srgbClr val="00B050"/>
                </a:solidFill>
                <a:latin typeface="Arial"/>
                <a:cs typeface="Arial"/>
                <a:sym typeface="Arial"/>
              </a:rPr>
              <a:t>Security</a:t>
            </a:r>
          </a:p>
          <a:p>
            <a:pPr algn="ctr" defTabSz="1219170">
              <a:defRPr/>
            </a:pPr>
            <a:endParaRPr lang="en-US" sz="2400" b="1" kern="0" dirty="0">
              <a:solidFill>
                <a:srgbClr val="00B050"/>
              </a:solidFill>
              <a:latin typeface="Arial"/>
              <a:cs typeface="Arial"/>
              <a:sym typeface="Arial"/>
            </a:endParaRPr>
          </a:p>
        </p:txBody>
      </p:sp>
    </p:spTree>
    <p:extLst>
      <p:ext uri="{BB962C8B-B14F-4D97-AF65-F5344CB8AC3E}">
        <p14:creationId xmlns:p14="http://schemas.microsoft.com/office/powerpoint/2010/main" val="730463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53269" y="5906667"/>
            <a:ext cx="9129399" cy="987909"/>
          </a:xfrm>
        </p:spPr>
        <p:txBody>
          <a:bodyPr/>
          <a:lstStyle/>
          <a:p>
            <a:r>
              <a:rPr lang="en-US" sz="2400" b="1" dirty="0"/>
              <a:t>                from animal models                  </a:t>
            </a:r>
            <a:r>
              <a:rPr lang="en-US" sz="2400" b="1" dirty="0" smtClean="0"/>
              <a:t>    </a:t>
            </a:r>
            <a:r>
              <a:rPr lang="en-US" sz="2400" b="1" dirty="0"/>
              <a:t>to  humans </a:t>
            </a:r>
          </a:p>
        </p:txBody>
      </p:sp>
      <p:pic>
        <p:nvPicPr>
          <p:cNvPr id="50178" name="Picture 2" descr="Image result for external regulation in rat pups   + M Hoffer + animal mod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672" y="2128058"/>
            <a:ext cx="5583936" cy="3039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60760" y="893286"/>
            <a:ext cx="7592840" cy="707886"/>
          </a:xfrm>
          <a:prstGeom prst="rect">
            <a:avLst/>
          </a:prstGeom>
          <a:noFill/>
        </p:spPr>
        <p:txBody>
          <a:bodyPr wrap="square" rtlCol="0">
            <a:spAutoFit/>
          </a:bodyPr>
          <a:lstStyle/>
          <a:p>
            <a:r>
              <a:rPr lang="en-US" sz="4000" b="1" dirty="0">
                <a:solidFill>
                  <a:srgbClr val="002060"/>
                </a:solidFill>
              </a:rPr>
              <a:t>Mothers as External Regulators</a:t>
            </a:r>
          </a:p>
        </p:txBody>
      </p:sp>
      <p:sp>
        <p:nvSpPr>
          <p:cNvPr id="6" name="TextBox 5"/>
          <p:cNvSpPr txBox="1"/>
          <p:nvPr/>
        </p:nvSpPr>
        <p:spPr>
          <a:xfrm>
            <a:off x="97536" y="2392119"/>
            <a:ext cx="3596640" cy="2308324"/>
          </a:xfrm>
          <a:prstGeom prst="rect">
            <a:avLst/>
          </a:prstGeom>
          <a:noFill/>
        </p:spPr>
        <p:txBody>
          <a:bodyPr wrap="square" rtlCol="0">
            <a:spAutoFit/>
          </a:bodyPr>
          <a:lstStyle/>
          <a:p>
            <a:pPr marL="380990" indent="-380990">
              <a:buFont typeface="Wingdings" panose="05000000000000000000" pitchFamily="2" charset="2"/>
              <a:buChar char="ü"/>
            </a:pPr>
            <a:r>
              <a:rPr lang="en-US" sz="2400" dirty="0"/>
              <a:t>licking and grooming</a:t>
            </a:r>
          </a:p>
          <a:p>
            <a:pPr marL="380990" indent="-380990">
              <a:buFont typeface="Wingdings" panose="05000000000000000000" pitchFamily="2" charset="2"/>
              <a:buChar char="ü"/>
            </a:pPr>
            <a:r>
              <a:rPr lang="en-US" sz="2400" dirty="0"/>
              <a:t>temperature </a:t>
            </a:r>
            <a:r>
              <a:rPr lang="en-US" sz="2400" dirty="0" smtClean="0"/>
              <a:t>regulation</a:t>
            </a:r>
          </a:p>
          <a:p>
            <a:pPr marL="380990" indent="-380990">
              <a:buFont typeface="Wingdings" panose="05000000000000000000" pitchFamily="2" charset="2"/>
              <a:buChar char="ü"/>
            </a:pPr>
            <a:endParaRPr lang="en-US" sz="2400" dirty="0" smtClean="0"/>
          </a:p>
          <a:p>
            <a:pPr marL="380990" indent="-380990">
              <a:buFont typeface="Wingdings" panose="05000000000000000000" pitchFamily="2" charset="2"/>
              <a:buChar char="ü"/>
            </a:pPr>
            <a:endParaRPr lang="en-US" sz="2400" dirty="0" smtClean="0"/>
          </a:p>
          <a:p>
            <a:pPr marL="380990" indent="-380990">
              <a:buFont typeface="Wingdings" panose="05000000000000000000" pitchFamily="2" charset="2"/>
              <a:buChar char="ü"/>
            </a:pPr>
            <a:endParaRPr lang="en-US" sz="2400" dirty="0"/>
          </a:p>
          <a:p>
            <a:pPr algn="ctr"/>
            <a:r>
              <a:rPr lang="en-US" sz="2400" dirty="0" smtClean="0"/>
              <a:t>Behavioral outcomes</a:t>
            </a:r>
            <a:endParaRPr lang="en-US" sz="2400" dirty="0"/>
          </a:p>
        </p:txBody>
      </p:sp>
      <p:sp>
        <p:nvSpPr>
          <p:cNvPr id="7" name="TextBox 6"/>
          <p:cNvSpPr txBox="1"/>
          <p:nvPr/>
        </p:nvSpPr>
        <p:spPr>
          <a:xfrm>
            <a:off x="9826752" y="2271874"/>
            <a:ext cx="2157984" cy="2308324"/>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protection </a:t>
            </a:r>
          </a:p>
          <a:p>
            <a:pPr marL="342900" indent="-342900">
              <a:buFont typeface="Wingdings" panose="05000000000000000000" pitchFamily="2" charset="2"/>
              <a:buChar char="ü"/>
            </a:pPr>
            <a:r>
              <a:rPr lang="en-US" sz="2400" dirty="0" smtClean="0"/>
              <a:t>Security</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endParaRPr lang="en-US" sz="2400" dirty="0" smtClean="0"/>
          </a:p>
          <a:p>
            <a:pPr marL="342900" indent="-342900">
              <a:buFont typeface="Wingdings" panose="05000000000000000000" pitchFamily="2" charset="2"/>
              <a:buChar char="ü"/>
            </a:pPr>
            <a:endParaRPr lang="en-US" sz="2400" dirty="0"/>
          </a:p>
          <a:p>
            <a:pPr algn="ctr"/>
            <a:r>
              <a:rPr lang="en-US" sz="2400" dirty="0"/>
              <a:t>attachment </a:t>
            </a:r>
          </a:p>
        </p:txBody>
      </p:sp>
      <p:sp>
        <p:nvSpPr>
          <p:cNvPr id="3" name="Down Arrow 2"/>
          <p:cNvSpPr/>
          <p:nvPr/>
        </p:nvSpPr>
        <p:spPr>
          <a:xfrm>
            <a:off x="1706880" y="3255263"/>
            <a:ext cx="326136" cy="804672"/>
          </a:xfrm>
          <a:prstGeom prst="downArrow">
            <a:avLst>
              <a:gd name="adj1" fmla="val 423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0691034" y="3255263"/>
            <a:ext cx="316992" cy="780289"/>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4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523433"/>
            <a:ext cx="7250660" cy="1021600"/>
          </a:xfrm>
        </p:spPr>
        <p:txBody>
          <a:bodyPr>
            <a:normAutofit/>
          </a:bodyPr>
          <a:lstStyle/>
          <a:p>
            <a:r>
              <a:rPr lang="en-US" sz="4000" b="1" dirty="0">
                <a:solidFill>
                  <a:schemeClr val="bg1"/>
                </a:solidFill>
              </a:rPr>
              <a:t>Sleep “Basics“</a:t>
            </a:r>
          </a:p>
        </p:txBody>
      </p:sp>
      <p:sp>
        <p:nvSpPr>
          <p:cNvPr id="4" name="Slide Number Placeholder 3"/>
          <p:cNvSpPr>
            <a:spLocks noGrp="1"/>
          </p:cNvSpPr>
          <p:nvPr>
            <p:ph type="sldNum" idx="12"/>
          </p:nvPr>
        </p:nvSpPr>
        <p:spPr/>
        <p:txBody>
          <a:bodyPr/>
          <a:lstStyle/>
          <a:p>
            <a:pPr algn="l" defTabSz="1219170">
              <a:defRPr/>
            </a:pPr>
            <a:endParaRPr lang="en" sz="1867" kern="0" dirty="0">
              <a:solidFill>
                <a:srgbClr val="000000"/>
              </a:solidFill>
              <a:latin typeface="Arial"/>
              <a:cs typeface="Arial"/>
              <a:sym typeface="Arial"/>
            </a:endParaRPr>
          </a:p>
        </p:txBody>
      </p:sp>
      <p:sp>
        <p:nvSpPr>
          <p:cNvPr id="5" name="TextBox 4"/>
          <p:cNvSpPr txBox="1"/>
          <p:nvPr/>
        </p:nvSpPr>
        <p:spPr>
          <a:xfrm>
            <a:off x="819132" y="1965085"/>
            <a:ext cx="4491777" cy="6851106"/>
          </a:xfrm>
          <a:prstGeom prst="rect">
            <a:avLst/>
          </a:prstGeom>
          <a:noFill/>
        </p:spPr>
        <p:txBody>
          <a:bodyPr wrap="square" rtlCol="0">
            <a:spAutoFit/>
          </a:bodyPr>
          <a:lstStyle/>
          <a:p>
            <a:pPr>
              <a:lnSpc>
                <a:spcPct val="90000"/>
              </a:lnSpc>
              <a:buClr>
                <a:srgbClr val="0000FF"/>
              </a:buClr>
              <a:buSzTx/>
            </a:pPr>
            <a:r>
              <a:rPr lang="en-US" altLang="en-US" sz="2400" dirty="0" smtClean="0">
                <a:latin typeface="Times New Roman" panose="02020603050405020304" pitchFamily="18" charset="0"/>
                <a:cs typeface="Times New Roman" panose="02020603050405020304" pitchFamily="18" charset="0"/>
              </a:rPr>
              <a:t>Sleep </a:t>
            </a:r>
            <a:r>
              <a:rPr lang="en-US" altLang="en-US" sz="2400" smtClean="0">
                <a:latin typeface="Times New Roman" panose="02020603050405020304" pitchFamily="18" charset="0"/>
                <a:cs typeface="Times New Roman" panose="02020603050405020304" pitchFamily="18" charset="0"/>
              </a:rPr>
              <a:t>is </a:t>
            </a:r>
            <a:r>
              <a:rPr lang="en-US" altLang="en-US" sz="2400" smtClean="0">
                <a:latin typeface="Times New Roman" panose="02020603050405020304" pitchFamily="18" charset="0"/>
                <a:cs typeface="Times New Roman" panose="02020603050405020304" pitchFamily="18" charset="0"/>
              </a:rPr>
              <a:t>fundamental</a:t>
            </a:r>
            <a:endParaRPr lang="en-US" altLang="en-US" sz="2400" dirty="0" smtClean="0">
              <a:latin typeface="Times New Roman" panose="02020603050405020304" pitchFamily="18" charset="0"/>
              <a:cs typeface="Times New Roman" panose="02020603050405020304" pitchFamily="18" charset="0"/>
            </a:endParaRPr>
          </a:p>
          <a:p>
            <a:pPr>
              <a:lnSpc>
                <a:spcPct val="90000"/>
              </a:lnSpc>
              <a:buClr>
                <a:srgbClr val="0000FF"/>
              </a:buClr>
              <a:buSzTx/>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smtClean="0">
                <a:solidFill>
                  <a:srgbClr val="FF0000"/>
                </a:solidFill>
                <a:latin typeface="Times New Roman" panose="02020603050405020304" pitchFamily="18" charset="0"/>
                <a:cs typeface="Times New Roman" panose="02020603050405020304" pitchFamily="18" charset="0"/>
              </a:rPr>
              <a:t>          </a:t>
            </a:r>
            <a:r>
              <a:rPr lang="en-US" altLang="en-US" sz="2400" smtClean="0">
                <a:solidFill>
                  <a:srgbClr val="FF0000"/>
                </a:solidFill>
                <a:latin typeface="Times New Roman" panose="02020603050405020304" pitchFamily="18" charset="0"/>
                <a:cs typeface="Times New Roman" panose="02020603050405020304" pitchFamily="18" charset="0"/>
              </a:rPr>
              <a:t>survival &amp; optimal functioning</a:t>
            </a:r>
            <a:endParaRPr lang="en-US" altLang="en-US" sz="2400" dirty="0" smtClean="0">
              <a:solidFill>
                <a:srgbClr val="FF0000"/>
              </a:solidFill>
              <a:latin typeface="Times New Roman" panose="02020603050405020304" pitchFamily="18" charset="0"/>
              <a:cs typeface="Times New Roman" panose="02020603050405020304" pitchFamily="18" charset="0"/>
            </a:endParaRPr>
          </a:p>
          <a:p>
            <a:pPr>
              <a:lnSpc>
                <a:spcPct val="90000"/>
              </a:lnSpc>
              <a:buClr>
                <a:srgbClr val="0000FF"/>
              </a:buClr>
              <a:buSzTx/>
            </a:pPr>
            <a:endParaRPr lang="en-US" altLang="en-US" sz="2400" smtClean="0">
              <a:latin typeface="Times New Roman" panose="02020603050405020304" pitchFamily="18" charset="0"/>
              <a:cs typeface="Times New Roman" panose="02020603050405020304" pitchFamily="18" charset="0"/>
            </a:endParaRPr>
          </a:p>
          <a:p>
            <a:pPr>
              <a:lnSpc>
                <a:spcPct val="90000"/>
              </a:lnSpc>
              <a:buClr>
                <a:srgbClr val="0000FF"/>
              </a:buClr>
              <a:buSzTx/>
            </a:pPr>
            <a:r>
              <a:rPr lang="en-US" altLang="en-US" sz="2400" smtClean="0">
                <a:latin typeface="Times New Roman" panose="02020603050405020304" pitchFamily="18" charset="0"/>
                <a:cs typeface="Times New Roman" panose="02020603050405020304" pitchFamily="18" charset="0"/>
              </a:rPr>
              <a:t>Sleep supports</a:t>
            </a:r>
          </a:p>
          <a:p>
            <a:pPr marL="342900" indent="-342900">
              <a:lnSpc>
                <a:spcPct val="90000"/>
              </a:lnSpc>
              <a:buClr>
                <a:srgbClr val="0000FF"/>
              </a:buClr>
              <a:buSzTx/>
              <a:buFont typeface="Arial" panose="020B0604020202020204" pitchFamily="34" charset="0"/>
              <a:buChar char="•"/>
            </a:pPr>
            <a:r>
              <a:rPr lang="en-US" altLang="en-US" sz="2400" smtClean="0">
                <a:latin typeface="Times New Roman" panose="02020603050405020304" pitchFamily="18" charset="0"/>
                <a:cs typeface="Times New Roman" panose="02020603050405020304" pitchFamily="18" charset="0"/>
              </a:rPr>
              <a:t>physical </a:t>
            </a:r>
            <a:r>
              <a:rPr lang="en-US" altLang="en-US" sz="2400" dirty="0" smtClean="0">
                <a:latin typeface="Times New Roman" panose="02020603050405020304" pitchFamily="18" charset="0"/>
                <a:cs typeface="Times New Roman" panose="02020603050405020304" pitchFamily="18" charset="0"/>
              </a:rPr>
              <a:t>recuperation</a:t>
            </a:r>
          </a:p>
          <a:p>
            <a:pPr marL="342900" indent="-342900">
              <a:lnSpc>
                <a:spcPct val="90000"/>
              </a:lnSpc>
              <a:buClr>
                <a:srgbClr val="0000FF"/>
              </a:buClr>
              <a:buSzTx/>
              <a:buFont typeface="Arial" panose="020B0604020202020204" pitchFamily="34" charset="0"/>
              <a:buChar char="•"/>
            </a:pPr>
            <a:endParaRPr lang="en-US" altLang="en-US" sz="2400" dirty="0" smtClean="0">
              <a:latin typeface="Times New Roman" panose="02020603050405020304" pitchFamily="18" charset="0"/>
              <a:cs typeface="Times New Roman" panose="02020603050405020304" pitchFamily="18" charset="0"/>
            </a:endParaRPr>
          </a:p>
          <a:p>
            <a:pPr marL="342900" indent="-342900">
              <a:lnSpc>
                <a:spcPct val="90000"/>
              </a:lnSpc>
              <a:buClr>
                <a:srgbClr val="0000FF"/>
              </a:buClr>
              <a:buSzTx/>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growth, immune system, brain dev.</a:t>
            </a:r>
          </a:p>
          <a:p>
            <a:pPr marL="342900" indent="-342900">
              <a:lnSpc>
                <a:spcPct val="90000"/>
              </a:lnSpc>
              <a:buClr>
                <a:srgbClr val="0000FF"/>
              </a:buClr>
              <a:buSzTx/>
              <a:buFont typeface="Arial" panose="020B0604020202020204" pitchFamily="34" charset="0"/>
              <a:buChar char="•"/>
            </a:pPr>
            <a:endParaRPr lang="en-US" altLang="en-US" sz="2400" dirty="0" smtClean="0">
              <a:latin typeface="Times New Roman" panose="02020603050405020304" pitchFamily="18" charset="0"/>
              <a:cs typeface="Times New Roman" panose="02020603050405020304" pitchFamily="18" charset="0"/>
            </a:endParaRPr>
          </a:p>
          <a:p>
            <a:pPr marL="342900" indent="-342900">
              <a:lnSpc>
                <a:spcPct val="90000"/>
              </a:lnSpc>
              <a:buClr>
                <a:srgbClr val="0000FF"/>
              </a:buClr>
              <a:buSzTx/>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learning, memory consolidation, </a:t>
            </a:r>
          </a:p>
          <a:p>
            <a:pPr marL="342900" indent="-342900">
              <a:lnSpc>
                <a:spcPct val="90000"/>
              </a:lnSpc>
              <a:buClr>
                <a:srgbClr val="0000FF"/>
              </a:buClr>
              <a:buSzTx/>
              <a:buFont typeface="Arial" panose="020B0604020202020204" pitchFamily="34" charset="0"/>
              <a:buChar char="•"/>
            </a:pPr>
            <a:endParaRPr lang="en-US" altLang="en-US" sz="2400" dirty="0" smtClean="0">
              <a:latin typeface="Times New Roman" panose="02020603050405020304" pitchFamily="18" charset="0"/>
              <a:cs typeface="Times New Roman" panose="02020603050405020304" pitchFamily="18" charset="0"/>
            </a:endParaRPr>
          </a:p>
          <a:p>
            <a:pPr marL="342900" indent="-342900">
              <a:lnSpc>
                <a:spcPct val="90000"/>
              </a:lnSpc>
              <a:buClr>
                <a:srgbClr val="0000FF"/>
              </a:buClr>
              <a:buSzTx/>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emotional regulation</a:t>
            </a:r>
          </a:p>
          <a:p>
            <a:pPr marL="342900" indent="-342900">
              <a:lnSpc>
                <a:spcPct val="90000"/>
              </a:lnSpc>
              <a:buClr>
                <a:srgbClr val="0000FF"/>
              </a:buClr>
              <a:buSzTx/>
              <a:buFont typeface="Arial" panose="020B0604020202020204" pitchFamily="34" charset="0"/>
              <a:buChar char="•"/>
            </a:pPr>
            <a:endParaRPr lang="en-US" altLang="en-US" sz="2800" dirty="0" smtClean="0">
              <a:latin typeface="Times New Roman" panose="02020603050405020304" pitchFamily="18" charset="0"/>
              <a:cs typeface="Times New Roman" panose="02020603050405020304" pitchFamily="18" charset="0"/>
            </a:endParaRPr>
          </a:p>
          <a:p>
            <a:pPr marL="285750" indent="-285750">
              <a:lnSpc>
                <a:spcPct val="90000"/>
              </a:lnSpc>
              <a:buClr>
                <a:srgbClr val="0000FF"/>
              </a:buClr>
              <a:buSzTx/>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a:lnSpc>
                <a:spcPct val="90000"/>
              </a:lnSpc>
              <a:buClr>
                <a:srgbClr val="0000FF"/>
              </a:buClr>
              <a:buSzTx/>
            </a:pPr>
            <a:endParaRPr lang="en-US" altLang="en-US" dirty="0">
              <a:latin typeface="Times New Roman" panose="02020603050405020304" pitchFamily="18" charset="0"/>
              <a:cs typeface="Times New Roman" panose="02020603050405020304" pitchFamily="18" charset="0"/>
            </a:endParaRPr>
          </a:p>
          <a:p>
            <a:pPr>
              <a:lnSpc>
                <a:spcPct val="90000"/>
              </a:lnSpc>
              <a:buClr>
                <a:srgbClr val="0000FF"/>
              </a:buClr>
              <a:buSzTx/>
            </a:pPr>
            <a:endParaRPr lang="en-US" altLang="en-US" dirty="0" smtClean="0">
              <a:latin typeface="Times New Roman" panose="02020603050405020304" pitchFamily="18" charset="0"/>
              <a:cs typeface="Times New Roman" panose="02020603050405020304" pitchFamily="18" charset="0"/>
            </a:endParaRPr>
          </a:p>
          <a:p>
            <a:pPr>
              <a:lnSpc>
                <a:spcPct val="90000"/>
              </a:lnSpc>
              <a:buClr>
                <a:srgbClr val="0000FF"/>
              </a:buClr>
              <a:buSzTx/>
            </a:pPr>
            <a:endParaRPr lang="en-US" altLang="en-US" dirty="0">
              <a:latin typeface="Times New Roman" panose="02020603050405020304" pitchFamily="18" charset="0"/>
              <a:cs typeface="Times New Roman" panose="02020603050405020304" pitchFamily="18" charset="0"/>
            </a:endParaRPr>
          </a:p>
          <a:p>
            <a:pPr>
              <a:lnSpc>
                <a:spcPct val="90000"/>
              </a:lnSpc>
              <a:buClr>
                <a:srgbClr val="0000FF"/>
              </a:buClr>
              <a:buSzTx/>
            </a:pPr>
            <a:endParaRPr lang="en-US" altLang="en-US" dirty="0" smtClean="0">
              <a:latin typeface="Times New Roman" panose="02020603050405020304" pitchFamily="18" charset="0"/>
              <a:cs typeface="Times New Roman" panose="02020603050405020304" pitchFamily="18" charset="0"/>
            </a:endParaRPr>
          </a:p>
          <a:p>
            <a:pPr>
              <a:lnSpc>
                <a:spcPct val="90000"/>
              </a:lnSpc>
              <a:buClr>
                <a:srgbClr val="0000FF"/>
              </a:buClr>
              <a:buSzTx/>
            </a:pPr>
            <a:endParaRPr lang="en-US" altLang="en-US" dirty="0">
              <a:latin typeface="Times New Roman" panose="02020603050405020304" pitchFamily="18" charset="0"/>
              <a:cs typeface="Times New Roman" panose="02020603050405020304" pitchFamily="18" charset="0"/>
            </a:endParaRPr>
          </a:p>
          <a:p>
            <a:pPr>
              <a:lnSpc>
                <a:spcPct val="90000"/>
              </a:lnSpc>
              <a:buClr>
                <a:srgbClr val="0000FF"/>
              </a:buClr>
              <a:buSzTx/>
            </a:pPr>
            <a:endParaRPr lang="en-US" altLang="en-US" dirty="0" smtClean="0">
              <a:latin typeface="Times New Roman" panose="02020603050405020304" pitchFamily="18" charset="0"/>
              <a:cs typeface="Times New Roman" panose="02020603050405020304" pitchFamily="18" charset="0"/>
            </a:endParaRPr>
          </a:p>
          <a:p>
            <a:pPr>
              <a:lnSpc>
                <a:spcPct val="90000"/>
              </a:lnSpc>
              <a:buClr>
                <a:srgbClr val="0000FF"/>
              </a:buClr>
              <a:buSzTx/>
            </a:pP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299199" y="2583916"/>
            <a:ext cx="5646057" cy="2585323"/>
          </a:xfrm>
          <a:prstGeom prst="rect">
            <a:avLst/>
          </a:prstGeom>
          <a:noFill/>
        </p:spPr>
        <p:txBody>
          <a:bodyPr wrap="square" rtlCol="0">
            <a:spAutoFit/>
          </a:bodyPr>
          <a:lstStyle/>
          <a:p>
            <a:pPr marL="285750" indent="-285750">
              <a:lnSpc>
                <a:spcPct val="90000"/>
              </a:lnSpc>
              <a:buClr>
                <a:srgbClr val="0000FF"/>
              </a:buClr>
              <a:buSzTx/>
              <a:buFont typeface="Wingdings" panose="05000000000000000000" pitchFamily="2" charset="2"/>
              <a:buChar char="ü"/>
            </a:pPr>
            <a:r>
              <a:rPr lang="en-US" altLang="en-US" sz="2000" dirty="0" smtClean="0">
                <a:latin typeface="Times New Roman" panose="02020603050405020304" pitchFamily="18" charset="0"/>
                <a:cs typeface="Times New Roman" panose="02020603050405020304" pitchFamily="18" charset="0"/>
              </a:rPr>
              <a:t>A good night sleep is important for child and parent health and the well-being of the family</a:t>
            </a:r>
          </a:p>
          <a:p>
            <a:pPr marL="285750" indent="-285750">
              <a:lnSpc>
                <a:spcPct val="90000"/>
              </a:lnSpc>
              <a:buClr>
                <a:srgbClr val="0000FF"/>
              </a:buClr>
              <a:buSzTx/>
              <a:buFont typeface="Wingdings" panose="05000000000000000000" pitchFamily="2" charset="2"/>
              <a:buChar char="ü"/>
            </a:pPr>
            <a:endParaRPr lang="en-US" altLang="en-US" sz="2000" dirty="0" smtClean="0">
              <a:latin typeface="Times New Roman" panose="02020603050405020304" pitchFamily="18" charset="0"/>
              <a:cs typeface="Times New Roman" panose="02020603050405020304" pitchFamily="18" charset="0"/>
            </a:endParaRPr>
          </a:p>
          <a:p>
            <a:pPr marL="285750" indent="-285750">
              <a:lnSpc>
                <a:spcPct val="90000"/>
              </a:lnSpc>
              <a:buClr>
                <a:srgbClr val="0000FF"/>
              </a:buClr>
              <a:buSzTx/>
              <a:buFont typeface="Wingdings" panose="05000000000000000000" pitchFamily="2" charset="2"/>
              <a:buChar char="ü"/>
            </a:pPr>
            <a:r>
              <a:rPr lang="en-US" altLang="en-US" sz="2000" dirty="0" smtClean="0">
                <a:latin typeface="Times New Roman" panose="02020603050405020304" pitchFamily="18" charset="0"/>
                <a:cs typeface="Times New Roman" panose="02020603050405020304" pitchFamily="18" charset="0"/>
              </a:rPr>
              <a:t>Sleep “difficulties” - parental concerns are common (25%-50%)</a:t>
            </a:r>
          </a:p>
          <a:p>
            <a:pPr marL="285750" indent="-285750">
              <a:lnSpc>
                <a:spcPct val="90000"/>
              </a:lnSpc>
              <a:buClr>
                <a:srgbClr val="0000FF"/>
              </a:buClr>
              <a:buSzTx/>
              <a:buFont typeface="Wingdings" panose="05000000000000000000" pitchFamily="2" charset="2"/>
              <a:buChar char="ü"/>
            </a:pPr>
            <a:endParaRPr lang="en-US" altLang="en-US" sz="2000" dirty="0" smtClean="0">
              <a:latin typeface="Times New Roman" panose="02020603050405020304" pitchFamily="18" charset="0"/>
              <a:cs typeface="Times New Roman" panose="02020603050405020304" pitchFamily="18" charset="0"/>
            </a:endParaRPr>
          </a:p>
          <a:p>
            <a:pPr marL="285750" indent="-285750">
              <a:lnSpc>
                <a:spcPct val="90000"/>
              </a:lnSpc>
              <a:buClr>
                <a:srgbClr val="0000FF"/>
              </a:buClr>
              <a:buSzTx/>
              <a:buFont typeface="Wingdings" panose="05000000000000000000" pitchFamily="2" charset="2"/>
              <a:buChar char="ü"/>
            </a:pPr>
            <a:r>
              <a:rPr lang="en-US" altLang="en-US" sz="2000" dirty="0" smtClean="0">
                <a:latin typeface="Times New Roman" panose="02020603050405020304" pitchFamily="18" charset="0"/>
                <a:cs typeface="Times New Roman" panose="02020603050405020304" pitchFamily="18" charset="0"/>
              </a:rPr>
              <a:t>Parents often seek advice</a:t>
            </a:r>
          </a:p>
          <a:p>
            <a:pPr marL="285750" indent="-285750">
              <a:lnSpc>
                <a:spcPct val="90000"/>
              </a:lnSpc>
              <a:buClr>
                <a:srgbClr val="0000FF"/>
              </a:buClr>
              <a:buSzTx/>
              <a:buFont typeface="Wingdings" panose="05000000000000000000" pitchFamily="2" charset="2"/>
              <a:buChar char="ü"/>
            </a:pPr>
            <a:endParaRPr lang="en-US" sz="2000" dirty="0" smtClean="0"/>
          </a:p>
          <a:p>
            <a:endParaRPr lang="en-US" dirty="0"/>
          </a:p>
        </p:txBody>
      </p:sp>
      <p:pic>
        <p:nvPicPr>
          <p:cNvPr id="14" name="Picture 3" descr="D:\sleep pic\bigstockphoto_i_do_not_want_to_sleep_12870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716" y="4892040"/>
            <a:ext cx="2752148" cy="176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13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523433"/>
            <a:ext cx="7250660" cy="1021600"/>
          </a:xfrm>
        </p:spPr>
        <p:txBody>
          <a:bodyPr>
            <a:normAutofit/>
          </a:bodyPr>
          <a:lstStyle/>
          <a:p>
            <a:r>
              <a:rPr lang="en-US" sz="4000" b="1" dirty="0" smtClean="0">
                <a:solidFill>
                  <a:schemeClr val="bg1"/>
                </a:solidFill>
              </a:rPr>
              <a:t>Sleep Architecture</a:t>
            </a:r>
            <a:endParaRPr lang="en-US" sz="4000" b="1" dirty="0">
              <a:solidFill>
                <a:schemeClr val="bg1"/>
              </a:solidFill>
            </a:endParaRPr>
          </a:p>
        </p:txBody>
      </p:sp>
      <p:sp>
        <p:nvSpPr>
          <p:cNvPr id="3" name="Text Placeholder 2"/>
          <p:cNvSpPr>
            <a:spLocks noGrp="1"/>
          </p:cNvSpPr>
          <p:nvPr>
            <p:ph type="body" idx="1"/>
          </p:nvPr>
        </p:nvSpPr>
        <p:spPr>
          <a:xfrm>
            <a:off x="867990" y="1803748"/>
            <a:ext cx="8176800" cy="1089764"/>
          </a:xfrm>
        </p:spPr>
        <p:txBody>
          <a:bodyPr/>
          <a:lstStyle/>
          <a:p>
            <a:pPr>
              <a:buClr>
                <a:srgbClr val="0000FF"/>
              </a:buClr>
              <a:buSzTx/>
            </a:pPr>
            <a:r>
              <a:rPr lang="en-US" altLang="en-US" dirty="0" smtClean="0">
                <a:latin typeface="Times New Roman" panose="02020603050405020304" pitchFamily="18" charset="0"/>
                <a:cs typeface="Times New Roman" panose="02020603050405020304" pitchFamily="18" charset="0"/>
              </a:rPr>
              <a:t>In early development sleep is the dominate state</a:t>
            </a:r>
            <a:endParaRPr lang="en-US" altLang="en-US" dirty="0">
              <a:latin typeface="Times New Roman" panose="02020603050405020304" pitchFamily="18" charset="0"/>
              <a:cs typeface="Times New Roman" panose="02020603050405020304" pitchFamily="18" charset="0"/>
            </a:endParaRPr>
          </a:p>
        </p:txBody>
      </p:sp>
      <p:pic>
        <p:nvPicPr>
          <p:cNvPr id="9" name="Picture 2" descr="Image result for brain + infant sleep+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983" y="3252090"/>
            <a:ext cx="4066915" cy="25002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leepchild.com/image10.gif"/>
          <p:cNvPicPr>
            <a:picLocks noChangeAspect="1" noChangeArrowheads="1"/>
          </p:cNvPicPr>
          <p:nvPr/>
        </p:nvPicPr>
        <p:blipFill>
          <a:blip r:embed="rId4" cstate="print"/>
          <a:srcRect/>
          <a:stretch>
            <a:fillRect/>
          </a:stretch>
        </p:blipFill>
        <p:spPr bwMode="auto">
          <a:xfrm>
            <a:off x="6087650" y="3152227"/>
            <a:ext cx="3765614" cy="2699944"/>
          </a:xfrm>
          <a:prstGeom prst="rect">
            <a:avLst/>
          </a:prstGeom>
          <a:noFill/>
          <a:ln w="9525">
            <a:noFill/>
            <a:miter lim="800000"/>
            <a:headEnd/>
            <a:tailEnd/>
          </a:ln>
        </p:spPr>
      </p:pic>
      <p:sp>
        <p:nvSpPr>
          <p:cNvPr id="15" name="Oval 14"/>
          <p:cNvSpPr/>
          <p:nvPr/>
        </p:nvSpPr>
        <p:spPr>
          <a:xfrm>
            <a:off x="9971316" y="1117601"/>
            <a:ext cx="2111164" cy="209005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4"/>
                </a:solidFill>
              </a:rPr>
              <a:t>Dev. Task:</a:t>
            </a:r>
          </a:p>
          <a:p>
            <a:pPr algn="ctr"/>
            <a:r>
              <a:rPr lang="en-US" b="1" dirty="0" smtClean="0">
                <a:solidFill>
                  <a:schemeClr val="accent4"/>
                </a:solidFill>
              </a:rPr>
              <a:t>Regulate &amp;</a:t>
            </a:r>
          </a:p>
          <a:p>
            <a:pPr algn="ctr"/>
            <a:r>
              <a:rPr lang="en-US" b="1" dirty="0" smtClean="0">
                <a:solidFill>
                  <a:schemeClr val="accent4"/>
                </a:solidFill>
              </a:rPr>
              <a:t>Consolidate</a:t>
            </a:r>
          </a:p>
          <a:p>
            <a:pPr algn="ctr"/>
            <a:r>
              <a:rPr lang="en-US" b="1" dirty="0" smtClean="0">
                <a:solidFill>
                  <a:schemeClr val="accent4"/>
                </a:solidFill>
              </a:rPr>
              <a:t>From </a:t>
            </a:r>
            <a:r>
              <a:rPr lang="en-US" b="1" dirty="0" err="1" smtClean="0">
                <a:solidFill>
                  <a:schemeClr val="accent4"/>
                </a:solidFill>
              </a:rPr>
              <a:t>polyphasic</a:t>
            </a:r>
            <a:r>
              <a:rPr lang="en-US" b="1" dirty="0" smtClean="0">
                <a:solidFill>
                  <a:schemeClr val="accent4"/>
                </a:solidFill>
              </a:rPr>
              <a:t> to</a:t>
            </a:r>
          </a:p>
          <a:p>
            <a:pPr algn="ctr"/>
            <a:r>
              <a:rPr lang="en-US" b="1" dirty="0" smtClean="0">
                <a:solidFill>
                  <a:schemeClr val="accent4"/>
                </a:solidFill>
              </a:rPr>
              <a:t>Nocturnal + naps</a:t>
            </a:r>
          </a:p>
        </p:txBody>
      </p:sp>
      <p:sp>
        <p:nvSpPr>
          <p:cNvPr id="21" name="Down Arrow 20"/>
          <p:cNvSpPr/>
          <p:nvPr/>
        </p:nvSpPr>
        <p:spPr>
          <a:xfrm rot="2613965" flipH="1">
            <a:off x="10148354" y="3166708"/>
            <a:ext cx="332180" cy="646502"/>
          </a:xfrm>
          <a:prstGeom prst="downArrow">
            <a:avLst>
              <a:gd name="adj1" fmla="val 50000"/>
              <a:gd name="adj2" fmla="val 4747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14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Level and Brain Sites of Sleep Regulation</a:t>
            </a:r>
            <a:endParaRPr lang="en-US" sz="3200" dirty="0">
              <a:solidFill>
                <a:schemeClr val="bg1"/>
              </a:solidFill>
            </a:endParaRPr>
          </a:p>
        </p:txBody>
      </p:sp>
      <p:sp>
        <p:nvSpPr>
          <p:cNvPr id="3" name="Text Placeholder 2"/>
          <p:cNvSpPr>
            <a:spLocks noGrp="1"/>
          </p:cNvSpPr>
          <p:nvPr>
            <p:ph type="body" idx="1"/>
          </p:nvPr>
        </p:nvSpPr>
        <p:spPr/>
        <p:txBody>
          <a:bodyPr/>
          <a:lstStyle/>
          <a:p>
            <a:endParaRPr lang="en-US" dirty="0"/>
          </a:p>
        </p:txBody>
      </p:sp>
      <p:pic>
        <p:nvPicPr>
          <p:cNvPr id="4" name="Picture 8" descr="Image result for brain + sleep+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3" y="2260646"/>
            <a:ext cx="5615709" cy="305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5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כותרת 1"/>
          <p:cNvSpPr>
            <a:spLocks noGrp="1"/>
          </p:cNvSpPr>
          <p:nvPr>
            <p:ph type="title"/>
          </p:nvPr>
        </p:nvSpPr>
        <p:spPr>
          <a:xfrm>
            <a:off x="1579999" y="521423"/>
            <a:ext cx="8229600" cy="1002577"/>
          </a:xfrm>
        </p:spPr>
        <p:txBody>
          <a:bodyPr>
            <a:normAutofit fontScale="90000"/>
          </a:bodyPr>
          <a:lstStyle/>
          <a:p>
            <a:pPr algn="ctr" rtl="0"/>
            <a:r>
              <a:rPr lang="en-US" altLang="en-US" sz="4000" b="1" smtClean="0">
                <a:latin typeface="+mn-lt"/>
              </a:rPr>
              <a:t>Sleep-Wake Regulation</a:t>
            </a:r>
            <a:r>
              <a:rPr lang="en-US" altLang="en-US" sz="4000" b="1" dirty="0">
                <a:latin typeface="+mn-lt"/>
              </a:rPr>
              <a:t/>
            </a:r>
            <a:br>
              <a:rPr lang="en-US" altLang="en-US" sz="4000" b="1" dirty="0">
                <a:latin typeface="+mn-lt"/>
              </a:rPr>
            </a:br>
            <a:r>
              <a:rPr lang="en-US" altLang="en-US" sz="4000" b="1" dirty="0">
                <a:latin typeface="+mn-lt"/>
              </a:rPr>
              <a:t> </a:t>
            </a:r>
            <a:r>
              <a:rPr lang="en-US" altLang="en-US" sz="4000" b="1">
                <a:latin typeface="+mn-lt"/>
              </a:rPr>
              <a:t>Where </a:t>
            </a:r>
            <a:r>
              <a:rPr lang="en-US" altLang="en-US" sz="4000" b="1" smtClean="0">
                <a:latin typeface="+mn-lt"/>
              </a:rPr>
              <a:t>Biology </a:t>
            </a:r>
            <a:r>
              <a:rPr lang="en-US" altLang="en-US" sz="4000" b="1">
                <a:latin typeface="+mn-lt"/>
              </a:rPr>
              <a:t>&amp; </a:t>
            </a:r>
            <a:r>
              <a:rPr lang="en-US" altLang="en-US" sz="4000" b="1" smtClean="0">
                <a:latin typeface="+mn-lt"/>
              </a:rPr>
              <a:t>Caregiving  </a:t>
            </a:r>
            <a:r>
              <a:rPr lang="en-US" altLang="en-US" sz="4000" b="1" dirty="0">
                <a:latin typeface="+mn-lt"/>
              </a:rPr>
              <a:t>meet</a:t>
            </a:r>
            <a:endParaRPr lang="he-IL" altLang="en-US" sz="4000" b="1" dirty="0">
              <a:latin typeface="+mn-lt"/>
            </a:endParaRPr>
          </a:p>
        </p:txBody>
      </p:sp>
      <p:pic>
        <p:nvPicPr>
          <p:cNvPr id="12292" name="Picture 3" descr="D:\sleep pic\s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026" y="4076701"/>
            <a:ext cx="2509839" cy="215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D:\sleep pic\sooth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925" y="4086878"/>
            <a:ext cx="1530782" cy="225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http://science.education.nih.gov/supplements/nih3/sleep/images/guide/info_fig0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677" y="1735538"/>
            <a:ext cx="2830368" cy="190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descr="D:\sleep pic\slebab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818" y="4076700"/>
            <a:ext cx="2808288" cy="215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15"/>
          <p:cNvSpPr txBox="1">
            <a:spLocks noChangeArrowheads="1"/>
          </p:cNvSpPr>
          <p:nvPr/>
        </p:nvSpPr>
        <p:spPr bwMode="auto">
          <a:xfrm>
            <a:off x="3938012" y="2004140"/>
            <a:ext cx="9366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l" defTabSz="1219170">
              <a:spcBef>
                <a:spcPct val="0"/>
              </a:spcBef>
              <a:buClrTx/>
              <a:buSzTx/>
              <a:buNone/>
              <a:defRPr/>
            </a:pPr>
            <a:r>
              <a:rPr lang="en-US" altLang="en-US" sz="2000" kern="0" dirty="0">
                <a:solidFill>
                  <a:srgbClr val="000000"/>
                </a:solidFill>
                <a:latin typeface="Times New Roman" panose="02020603050405020304" pitchFamily="18" charset="0"/>
                <a:cs typeface="Times New Roman" panose="02020603050405020304" pitchFamily="18" charset="0"/>
                <a:sym typeface="Arial"/>
              </a:rPr>
              <a:t>brain</a:t>
            </a:r>
          </a:p>
          <a:p>
            <a:pPr algn="l" defTabSz="1219170">
              <a:spcBef>
                <a:spcPct val="0"/>
              </a:spcBef>
              <a:buClrTx/>
              <a:buSzTx/>
              <a:buNone/>
              <a:defRPr/>
            </a:pPr>
            <a:endParaRPr lang="en-US" altLang="en-US" sz="2000" kern="0" dirty="0">
              <a:solidFill>
                <a:srgbClr val="000000"/>
              </a:solidFill>
              <a:latin typeface="Times New Roman" panose="02020603050405020304" pitchFamily="18" charset="0"/>
              <a:cs typeface="Times New Roman" panose="02020603050405020304" pitchFamily="18" charset="0"/>
              <a:sym typeface="Arial"/>
            </a:endParaRPr>
          </a:p>
          <a:p>
            <a:pPr algn="l" defTabSz="1219170">
              <a:spcBef>
                <a:spcPct val="0"/>
              </a:spcBef>
              <a:buClrTx/>
              <a:buSzTx/>
              <a:buNone/>
              <a:defRPr/>
            </a:pPr>
            <a:r>
              <a:rPr lang="en-US" altLang="en-US" sz="2000" kern="0" dirty="0">
                <a:solidFill>
                  <a:srgbClr val="000000"/>
                </a:solidFill>
                <a:latin typeface="Times New Roman" panose="02020603050405020304" pitchFamily="18" charset="0"/>
                <a:cs typeface="Times New Roman" panose="02020603050405020304" pitchFamily="18" charset="0"/>
                <a:sym typeface="Arial"/>
              </a:rPr>
              <a:t>eye</a:t>
            </a:r>
          </a:p>
          <a:p>
            <a:pPr algn="l" defTabSz="1219170">
              <a:spcBef>
                <a:spcPct val="0"/>
              </a:spcBef>
              <a:buClrTx/>
              <a:buSzTx/>
              <a:buNone/>
              <a:defRPr/>
            </a:pPr>
            <a:endParaRPr lang="en-US" altLang="en-US" sz="2000" kern="0" dirty="0">
              <a:solidFill>
                <a:srgbClr val="000000"/>
              </a:solidFill>
              <a:latin typeface="Times New Roman" panose="02020603050405020304" pitchFamily="18" charset="0"/>
              <a:cs typeface="Times New Roman" panose="02020603050405020304" pitchFamily="18" charset="0"/>
              <a:sym typeface="Arial"/>
            </a:endParaRPr>
          </a:p>
          <a:p>
            <a:pPr algn="l" defTabSz="1219170">
              <a:spcBef>
                <a:spcPct val="0"/>
              </a:spcBef>
              <a:buClrTx/>
              <a:buSzTx/>
              <a:buNone/>
              <a:defRPr/>
            </a:pPr>
            <a:r>
              <a:rPr lang="en-US" altLang="en-US" sz="2000" kern="0" dirty="0">
                <a:solidFill>
                  <a:srgbClr val="000000"/>
                </a:solidFill>
                <a:latin typeface="Times New Roman" panose="02020603050405020304" pitchFamily="18" charset="0"/>
                <a:cs typeface="Times New Roman" panose="02020603050405020304" pitchFamily="18" charset="0"/>
                <a:sym typeface="Arial"/>
              </a:rPr>
              <a:t>motor</a:t>
            </a:r>
            <a:endParaRPr lang="he-IL" altLang="en-US" sz="20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430003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6058</TotalTime>
  <Words>1741</Words>
  <Application>Microsoft Office PowerPoint</Application>
  <PresentationFormat>Widescreen</PresentationFormat>
  <Paragraphs>264</Paragraphs>
  <Slides>32</Slides>
  <Notes>21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4" baseType="lpstr">
      <vt:lpstr>宋体</vt:lpstr>
      <vt:lpstr>Arial</vt:lpstr>
      <vt:lpstr>Arvo</vt:lpstr>
      <vt:lpstr>Calibri</vt:lpstr>
      <vt:lpstr>Calibri Light</vt:lpstr>
      <vt:lpstr>Comic Sans MS</vt:lpstr>
      <vt:lpstr>Roboto Condensed</vt:lpstr>
      <vt:lpstr>Roboto Condensed Light</vt:lpstr>
      <vt:lpstr>Times New Roman</vt:lpstr>
      <vt:lpstr>Wingdings</vt:lpstr>
      <vt:lpstr>Office Theme</vt:lpstr>
      <vt:lpstr>Acrobat Document</vt:lpstr>
      <vt:lpstr>Regulation Through Relationships: Parenting and Child Sleep</vt:lpstr>
      <vt:lpstr>The 3 Rs in development</vt:lpstr>
      <vt:lpstr>     </vt:lpstr>
      <vt:lpstr>Caregiving practices regulate offspring dev </vt:lpstr>
      <vt:lpstr>PowerPoint Presentation</vt:lpstr>
      <vt:lpstr>Sleep “Basics“</vt:lpstr>
      <vt:lpstr>Sleep Architecture</vt:lpstr>
      <vt:lpstr>Level and Brain Sites of Sleep Regulation</vt:lpstr>
      <vt:lpstr>Sleep-Wake Regulation  Where Biology &amp; Caregiving  meet</vt:lpstr>
      <vt:lpstr>  Transactional Model of Development Sameroff &amp; Chandler (1975) </vt:lpstr>
      <vt:lpstr>PowerPoint Presentation</vt:lpstr>
      <vt:lpstr>Transactional model of children’s sleep</vt:lpstr>
      <vt:lpstr>PowerPoint Presentation</vt:lpstr>
      <vt:lpstr>Attachment- Caregiving model</vt:lpstr>
      <vt:lpstr>   Conflicting needs: a parenting challenge</vt:lpstr>
      <vt:lpstr>Maternal Separation Anxiety</vt:lpstr>
      <vt:lpstr> Study 1: MSA and child sleep  </vt:lpstr>
      <vt:lpstr> Study 2: MSA and child sleep by actigraphy </vt:lpstr>
      <vt:lpstr>PowerPoint Presentation</vt:lpstr>
      <vt:lpstr>Bowen’s Family Systems Model</vt:lpstr>
      <vt:lpstr>Methodological Approach</vt:lpstr>
      <vt:lpstr>PowerPoint Presentation</vt:lpstr>
      <vt:lpstr>Mothers in the High DoS group</vt:lpstr>
      <vt:lpstr>    </vt:lpstr>
      <vt:lpstr>PowerPoint Presentation</vt:lpstr>
      <vt:lpstr>Study 4: Kibbutz setting</vt:lpstr>
      <vt:lpstr>PowerPoint Presentation</vt:lpstr>
      <vt:lpstr>Growing-up in Kibbutz: Memories count</vt:lpstr>
      <vt:lpstr>Summary &amp; Conclusions I </vt:lpstr>
      <vt:lpstr>Summary &amp; Conclusions II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Anat</cp:lastModifiedBy>
  <cp:revision>121</cp:revision>
  <dcterms:created xsi:type="dcterms:W3CDTF">2020-02-16T19:20:19Z</dcterms:created>
  <dcterms:modified xsi:type="dcterms:W3CDTF">2026-02-24T16:26:11Z</dcterms:modified>
</cp:coreProperties>
</file>