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70" r:id="rId5"/>
    <p:sldId id="259" r:id="rId6"/>
    <p:sldId id="274" r:id="rId7"/>
    <p:sldId id="271" r:id="rId8"/>
    <p:sldId id="279" r:id="rId9"/>
    <p:sldId id="275" r:id="rId10"/>
    <p:sldId id="277" r:id="rId11"/>
    <p:sldId id="260" r:id="rId12"/>
    <p:sldId id="276" r:id="rId13"/>
    <p:sldId id="278" r:id="rId14"/>
    <p:sldId id="261" r:id="rId15"/>
    <p:sldId id="262" r:id="rId16"/>
    <p:sldId id="263" r:id="rId17"/>
    <p:sldId id="267" r:id="rId18"/>
    <p:sldId id="268" r:id="rId19"/>
    <p:sldId id="280" r:id="rId20"/>
    <p:sldId id="264" r:id="rId21"/>
    <p:sldId id="265" r:id="rId22"/>
    <p:sldId id="266"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a:tcStyle>
        <a:tcBdr/>
        <a:fill>
          <a:solidFill>
            <a:srgbClr val="C8C8AF">
              <a:alpha val="50000"/>
            </a:srgbClr>
          </a:solidFill>
        </a:fill>
      </a:tcStyle>
    </a:band2H>
    <a:firstCol>
      <a:tcTxStyle b="off" i="off">
        <a:fontRef idx="minor">
          <a:srgbClr val="F3F1DF"/>
        </a:fontRef>
        <a:srgbClr val="F3F1DF"/>
      </a:tcTxStyle>
      <a:tcStyle>
        <a:tcBdr>
          <a:left>
            <a:ln w="1270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09"/>
  </p:normalViewPr>
  <p:slideViewPr>
    <p:cSldViewPr snapToGrid="0">
      <p:cViewPr varScale="1">
        <p:scale>
          <a:sx n="44" d="100"/>
          <a:sy n="44" d="100"/>
        </p:scale>
        <p:origin x="232"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8519E-A6FF-485B-B665-B0E499459EA4}"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1DFBA708-882A-4ED7-A53C-7D618EB70E19}">
      <dgm:prSet/>
      <dgm:spPr/>
      <dgm:t>
        <a:bodyPr/>
        <a:lstStyle/>
        <a:p>
          <a:r>
            <a:rPr lang="en-US" i="0" dirty="0"/>
            <a:t>• Develop an understanding of the socio-cultural theory of body image – how cultural norms come to influence identity and create vulnerabilities to eating disorders</a:t>
          </a:r>
          <a:endParaRPr lang="en-US" dirty="0"/>
        </a:p>
      </dgm:t>
    </dgm:pt>
    <dgm:pt modelId="{1560E1D5-D0B9-4899-A67D-763081F60CCD}" type="parTrans" cxnId="{0A15A326-DA5E-4C4C-B95B-84D212D1C96B}">
      <dgm:prSet/>
      <dgm:spPr/>
      <dgm:t>
        <a:bodyPr/>
        <a:lstStyle/>
        <a:p>
          <a:endParaRPr lang="en-US"/>
        </a:p>
      </dgm:t>
    </dgm:pt>
    <dgm:pt modelId="{AACBE219-662F-4114-B743-AF492A15ABA9}" type="sibTrans" cxnId="{0A15A326-DA5E-4C4C-B95B-84D212D1C96B}">
      <dgm:prSet/>
      <dgm:spPr/>
      <dgm:t>
        <a:bodyPr/>
        <a:lstStyle/>
        <a:p>
          <a:endParaRPr lang="en-US"/>
        </a:p>
      </dgm:t>
    </dgm:pt>
    <dgm:pt modelId="{578C5AA5-EADB-4B04-AEBC-E0D6276C6049}">
      <dgm:prSet/>
      <dgm:spPr/>
      <dgm:t>
        <a:bodyPr/>
        <a:lstStyle/>
        <a:p>
          <a:r>
            <a:rPr lang="en-US" i="0"/>
            <a:t>•Articulate  the relationship between systemic discrimination and eating disorders risk</a:t>
          </a:r>
          <a:endParaRPr lang="en-US"/>
        </a:p>
      </dgm:t>
    </dgm:pt>
    <dgm:pt modelId="{61832208-53C7-4578-9550-DB6FB03BB834}" type="parTrans" cxnId="{CA5A9A94-49EB-4C8E-AB9B-8024B792BF78}">
      <dgm:prSet/>
      <dgm:spPr/>
      <dgm:t>
        <a:bodyPr/>
        <a:lstStyle/>
        <a:p>
          <a:endParaRPr lang="en-US"/>
        </a:p>
      </dgm:t>
    </dgm:pt>
    <dgm:pt modelId="{D1255805-8426-408B-839F-B637103E3CBC}" type="sibTrans" cxnId="{CA5A9A94-49EB-4C8E-AB9B-8024B792BF78}">
      <dgm:prSet/>
      <dgm:spPr/>
      <dgm:t>
        <a:bodyPr/>
        <a:lstStyle/>
        <a:p>
          <a:endParaRPr lang="en-US"/>
        </a:p>
      </dgm:t>
    </dgm:pt>
    <dgm:pt modelId="{49785CA2-178F-45C5-95EA-1BCB6E418939}">
      <dgm:prSet/>
      <dgm:spPr/>
      <dgm:t>
        <a:bodyPr/>
        <a:lstStyle/>
        <a:p>
          <a:r>
            <a:rPr lang="en-US" i="0"/>
            <a:t>•Review Jewish specific research on body image and identity</a:t>
          </a:r>
          <a:endParaRPr lang="en-US"/>
        </a:p>
      </dgm:t>
    </dgm:pt>
    <dgm:pt modelId="{7026A0B4-8081-4496-BAEC-C47ABA0BCCB7}" type="parTrans" cxnId="{F331D4D1-5D62-4573-BE72-C6D88B6B9C20}">
      <dgm:prSet/>
      <dgm:spPr/>
      <dgm:t>
        <a:bodyPr/>
        <a:lstStyle/>
        <a:p>
          <a:endParaRPr lang="en-US"/>
        </a:p>
      </dgm:t>
    </dgm:pt>
    <dgm:pt modelId="{8D1F1131-FFCE-4F64-BD76-0790E8A5115A}" type="sibTrans" cxnId="{F331D4D1-5D62-4573-BE72-C6D88B6B9C20}">
      <dgm:prSet/>
      <dgm:spPr/>
      <dgm:t>
        <a:bodyPr/>
        <a:lstStyle/>
        <a:p>
          <a:endParaRPr lang="en-US"/>
        </a:p>
      </dgm:t>
    </dgm:pt>
    <dgm:pt modelId="{4A1E7E9A-3EF1-407D-9121-79F4FCCA5173}">
      <dgm:prSet/>
      <dgm:spPr/>
      <dgm:t>
        <a:bodyPr/>
        <a:lstStyle/>
        <a:p>
          <a:r>
            <a:rPr lang="en-US" i="0" dirty="0"/>
            <a:t>•Apply specific strategies that build on Jewish resilience to improve body image and reduce eating disorders risk</a:t>
          </a:r>
          <a:endParaRPr lang="en-US" dirty="0"/>
        </a:p>
      </dgm:t>
    </dgm:pt>
    <dgm:pt modelId="{3B5AC3B0-9384-4ED0-8468-8A8D24F17F55}" type="parTrans" cxnId="{0AECDA12-17B4-4378-B44E-A538D7F04EEB}">
      <dgm:prSet/>
      <dgm:spPr/>
      <dgm:t>
        <a:bodyPr/>
        <a:lstStyle/>
        <a:p>
          <a:endParaRPr lang="en-US"/>
        </a:p>
      </dgm:t>
    </dgm:pt>
    <dgm:pt modelId="{22865AFA-5281-43E5-8654-08AF336EDF55}" type="sibTrans" cxnId="{0AECDA12-17B4-4378-B44E-A538D7F04EEB}">
      <dgm:prSet/>
      <dgm:spPr/>
      <dgm:t>
        <a:bodyPr/>
        <a:lstStyle/>
        <a:p>
          <a:endParaRPr lang="en-US"/>
        </a:p>
      </dgm:t>
    </dgm:pt>
    <dgm:pt modelId="{0EFC5B42-C1E6-F44D-8939-FBD0745DC4F6}" type="pres">
      <dgm:prSet presAssocID="{D7A8519E-A6FF-485B-B665-B0E499459EA4}" presName="linear" presStyleCnt="0">
        <dgm:presLayoutVars>
          <dgm:animLvl val="lvl"/>
          <dgm:resizeHandles val="exact"/>
        </dgm:presLayoutVars>
      </dgm:prSet>
      <dgm:spPr/>
    </dgm:pt>
    <dgm:pt modelId="{C8BFD3DD-1E80-5D4B-A3FF-6E6B88597ADE}" type="pres">
      <dgm:prSet presAssocID="{1DFBA708-882A-4ED7-A53C-7D618EB70E19}" presName="parentText" presStyleLbl="node1" presStyleIdx="0" presStyleCnt="4">
        <dgm:presLayoutVars>
          <dgm:chMax val="0"/>
          <dgm:bulletEnabled val="1"/>
        </dgm:presLayoutVars>
      </dgm:prSet>
      <dgm:spPr/>
    </dgm:pt>
    <dgm:pt modelId="{890D16B8-4204-074A-B336-12FB03033108}" type="pres">
      <dgm:prSet presAssocID="{AACBE219-662F-4114-B743-AF492A15ABA9}" presName="spacer" presStyleCnt="0"/>
      <dgm:spPr/>
    </dgm:pt>
    <dgm:pt modelId="{78465641-C369-F941-95B6-3B7C73E15711}" type="pres">
      <dgm:prSet presAssocID="{578C5AA5-EADB-4B04-AEBC-E0D6276C6049}" presName="parentText" presStyleLbl="node1" presStyleIdx="1" presStyleCnt="4">
        <dgm:presLayoutVars>
          <dgm:chMax val="0"/>
          <dgm:bulletEnabled val="1"/>
        </dgm:presLayoutVars>
      </dgm:prSet>
      <dgm:spPr/>
    </dgm:pt>
    <dgm:pt modelId="{514847B4-7B55-984A-AEB7-6A5CC0FD7363}" type="pres">
      <dgm:prSet presAssocID="{D1255805-8426-408B-839F-B637103E3CBC}" presName="spacer" presStyleCnt="0"/>
      <dgm:spPr/>
    </dgm:pt>
    <dgm:pt modelId="{00B7BC93-6903-ED46-AAFE-8223C99B0F21}" type="pres">
      <dgm:prSet presAssocID="{49785CA2-178F-45C5-95EA-1BCB6E418939}" presName="parentText" presStyleLbl="node1" presStyleIdx="2" presStyleCnt="4">
        <dgm:presLayoutVars>
          <dgm:chMax val="0"/>
          <dgm:bulletEnabled val="1"/>
        </dgm:presLayoutVars>
      </dgm:prSet>
      <dgm:spPr/>
    </dgm:pt>
    <dgm:pt modelId="{D94AC4B7-AD4B-7242-982D-0385F5F25AED}" type="pres">
      <dgm:prSet presAssocID="{8D1F1131-FFCE-4F64-BD76-0790E8A5115A}" presName="spacer" presStyleCnt="0"/>
      <dgm:spPr/>
    </dgm:pt>
    <dgm:pt modelId="{44FAF8BC-AB51-7843-AE25-AC846DE581BE}" type="pres">
      <dgm:prSet presAssocID="{4A1E7E9A-3EF1-407D-9121-79F4FCCA5173}" presName="parentText" presStyleLbl="node1" presStyleIdx="3" presStyleCnt="4">
        <dgm:presLayoutVars>
          <dgm:chMax val="0"/>
          <dgm:bulletEnabled val="1"/>
        </dgm:presLayoutVars>
      </dgm:prSet>
      <dgm:spPr/>
    </dgm:pt>
  </dgm:ptLst>
  <dgm:cxnLst>
    <dgm:cxn modelId="{0AECDA12-17B4-4378-B44E-A538D7F04EEB}" srcId="{D7A8519E-A6FF-485B-B665-B0E499459EA4}" destId="{4A1E7E9A-3EF1-407D-9121-79F4FCCA5173}" srcOrd="3" destOrd="0" parTransId="{3B5AC3B0-9384-4ED0-8468-8A8D24F17F55}" sibTransId="{22865AFA-5281-43E5-8654-08AF336EDF55}"/>
    <dgm:cxn modelId="{0A15A326-DA5E-4C4C-B95B-84D212D1C96B}" srcId="{D7A8519E-A6FF-485B-B665-B0E499459EA4}" destId="{1DFBA708-882A-4ED7-A53C-7D618EB70E19}" srcOrd="0" destOrd="0" parTransId="{1560E1D5-D0B9-4899-A67D-763081F60CCD}" sibTransId="{AACBE219-662F-4114-B743-AF492A15ABA9}"/>
    <dgm:cxn modelId="{F63F854B-9D2D-A242-A6E8-E1715D2085A3}" type="presOf" srcId="{1DFBA708-882A-4ED7-A53C-7D618EB70E19}" destId="{C8BFD3DD-1E80-5D4B-A3FF-6E6B88597ADE}" srcOrd="0" destOrd="0" presId="urn:microsoft.com/office/officeart/2005/8/layout/vList2"/>
    <dgm:cxn modelId="{2B75F483-CD88-534B-A14B-CBAE0C61A453}" type="presOf" srcId="{4A1E7E9A-3EF1-407D-9121-79F4FCCA5173}" destId="{44FAF8BC-AB51-7843-AE25-AC846DE581BE}" srcOrd="0" destOrd="0" presId="urn:microsoft.com/office/officeart/2005/8/layout/vList2"/>
    <dgm:cxn modelId="{CA5A9A94-49EB-4C8E-AB9B-8024B792BF78}" srcId="{D7A8519E-A6FF-485B-B665-B0E499459EA4}" destId="{578C5AA5-EADB-4B04-AEBC-E0D6276C6049}" srcOrd="1" destOrd="0" parTransId="{61832208-53C7-4578-9550-DB6FB03BB834}" sibTransId="{D1255805-8426-408B-839F-B637103E3CBC}"/>
    <dgm:cxn modelId="{B765619C-E556-F944-8672-2768C650713D}" type="presOf" srcId="{49785CA2-178F-45C5-95EA-1BCB6E418939}" destId="{00B7BC93-6903-ED46-AAFE-8223C99B0F21}" srcOrd="0" destOrd="0" presId="urn:microsoft.com/office/officeart/2005/8/layout/vList2"/>
    <dgm:cxn modelId="{16142E9E-7A40-FC4C-AAEC-16AA0C6CEDF0}" type="presOf" srcId="{D7A8519E-A6FF-485B-B665-B0E499459EA4}" destId="{0EFC5B42-C1E6-F44D-8939-FBD0745DC4F6}" srcOrd="0" destOrd="0" presId="urn:microsoft.com/office/officeart/2005/8/layout/vList2"/>
    <dgm:cxn modelId="{F331D4D1-5D62-4573-BE72-C6D88B6B9C20}" srcId="{D7A8519E-A6FF-485B-B665-B0E499459EA4}" destId="{49785CA2-178F-45C5-95EA-1BCB6E418939}" srcOrd="2" destOrd="0" parTransId="{7026A0B4-8081-4496-BAEC-C47ABA0BCCB7}" sibTransId="{8D1F1131-FFCE-4F64-BD76-0790E8A5115A}"/>
    <dgm:cxn modelId="{516283EF-3FAD-4241-B1E7-CA81C0FEEE57}" type="presOf" srcId="{578C5AA5-EADB-4B04-AEBC-E0D6276C6049}" destId="{78465641-C369-F941-95B6-3B7C73E15711}" srcOrd="0" destOrd="0" presId="urn:microsoft.com/office/officeart/2005/8/layout/vList2"/>
    <dgm:cxn modelId="{55AB8B74-66B2-7E40-943C-E4D99EF9FD74}" type="presParOf" srcId="{0EFC5B42-C1E6-F44D-8939-FBD0745DC4F6}" destId="{C8BFD3DD-1E80-5D4B-A3FF-6E6B88597ADE}" srcOrd="0" destOrd="0" presId="urn:microsoft.com/office/officeart/2005/8/layout/vList2"/>
    <dgm:cxn modelId="{D72D06EE-8031-FD41-AC9F-96DBE07E0357}" type="presParOf" srcId="{0EFC5B42-C1E6-F44D-8939-FBD0745DC4F6}" destId="{890D16B8-4204-074A-B336-12FB03033108}" srcOrd="1" destOrd="0" presId="urn:microsoft.com/office/officeart/2005/8/layout/vList2"/>
    <dgm:cxn modelId="{6C29105F-88D6-0344-9809-3E53CA2566F6}" type="presParOf" srcId="{0EFC5B42-C1E6-F44D-8939-FBD0745DC4F6}" destId="{78465641-C369-F941-95B6-3B7C73E15711}" srcOrd="2" destOrd="0" presId="urn:microsoft.com/office/officeart/2005/8/layout/vList2"/>
    <dgm:cxn modelId="{EB74F23F-8648-234F-A4B8-7067DF9B3B0B}" type="presParOf" srcId="{0EFC5B42-C1E6-F44D-8939-FBD0745DC4F6}" destId="{514847B4-7B55-984A-AEB7-6A5CC0FD7363}" srcOrd="3" destOrd="0" presId="urn:microsoft.com/office/officeart/2005/8/layout/vList2"/>
    <dgm:cxn modelId="{3A0FB973-4DBB-D44A-9933-FBFB5D5D9BD7}" type="presParOf" srcId="{0EFC5B42-C1E6-F44D-8939-FBD0745DC4F6}" destId="{00B7BC93-6903-ED46-AAFE-8223C99B0F21}" srcOrd="4" destOrd="0" presId="urn:microsoft.com/office/officeart/2005/8/layout/vList2"/>
    <dgm:cxn modelId="{C733D286-7EDD-524E-94D5-27FB9E408F05}" type="presParOf" srcId="{0EFC5B42-C1E6-F44D-8939-FBD0745DC4F6}" destId="{D94AC4B7-AD4B-7242-982D-0385F5F25AED}" srcOrd="5" destOrd="0" presId="urn:microsoft.com/office/officeart/2005/8/layout/vList2"/>
    <dgm:cxn modelId="{F9434012-852E-9848-A174-089B6FCB7C60}" type="presParOf" srcId="{0EFC5B42-C1E6-F44D-8939-FBD0745DC4F6}" destId="{44FAF8BC-AB51-7843-AE25-AC846DE581B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C5485-3CF9-4775-A7C2-CA91214AB5AD}"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B0D6FF2B-9FFE-4FDC-B798-3D5065F72D97}">
      <dgm:prSet/>
      <dgm:spPr/>
      <dgm:t>
        <a:bodyPr/>
        <a:lstStyle/>
        <a:p>
          <a:r>
            <a:rPr lang="en-US" b="0" i="1" baseline="0"/>
            <a:t>Biological: gene studies</a:t>
          </a:r>
          <a:endParaRPr lang="en-US"/>
        </a:p>
      </dgm:t>
    </dgm:pt>
    <dgm:pt modelId="{44BFC803-BD5D-4B36-9DF7-3BB45AA23CF2}" type="parTrans" cxnId="{6D70ABEA-2A62-4E31-AA2D-CAF78F4515AE}">
      <dgm:prSet/>
      <dgm:spPr/>
      <dgm:t>
        <a:bodyPr/>
        <a:lstStyle/>
        <a:p>
          <a:endParaRPr lang="en-US"/>
        </a:p>
      </dgm:t>
    </dgm:pt>
    <dgm:pt modelId="{D5DC72FA-DF9C-40BC-A8ED-A145E7F68D25}" type="sibTrans" cxnId="{6D70ABEA-2A62-4E31-AA2D-CAF78F4515AE}">
      <dgm:prSet/>
      <dgm:spPr/>
      <dgm:t>
        <a:bodyPr/>
        <a:lstStyle/>
        <a:p>
          <a:endParaRPr lang="en-US"/>
        </a:p>
      </dgm:t>
    </dgm:pt>
    <dgm:pt modelId="{7EB918CF-F40A-483B-AF7D-AB547B24913E}">
      <dgm:prSet/>
      <dgm:spPr/>
      <dgm:t>
        <a:bodyPr/>
        <a:lstStyle/>
        <a:p>
          <a:r>
            <a:rPr lang="en-US" b="0" i="1" baseline="0"/>
            <a:t>Psychological: personality traits, individual experience with trauma</a:t>
          </a:r>
          <a:endParaRPr lang="en-US"/>
        </a:p>
      </dgm:t>
    </dgm:pt>
    <dgm:pt modelId="{A11A15F9-50F9-4AFE-A88C-41F5A725894B}" type="parTrans" cxnId="{E87BE21A-9768-4473-9040-B98B95414C3D}">
      <dgm:prSet/>
      <dgm:spPr/>
      <dgm:t>
        <a:bodyPr/>
        <a:lstStyle/>
        <a:p>
          <a:endParaRPr lang="en-US"/>
        </a:p>
      </dgm:t>
    </dgm:pt>
    <dgm:pt modelId="{68FEDDA5-076F-4ED1-9D6B-AD346C13B604}" type="sibTrans" cxnId="{E87BE21A-9768-4473-9040-B98B95414C3D}">
      <dgm:prSet/>
      <dgm:spPr/>
      <dgm:t>
        <a:bodyPr/>
        <a:lstStyle/>
        <a:p>
          <a:endParaRPr lang="en-US"/>
        </a:p>
      </dgm:t>
    </dgm:pt>
    <dgm:pt modelId="{C5878AC5-E817-4210-8530-8DDF1104F84C}">
      <dgm:prSet/>
      <dgm:spPr/>
      <dgm:t>
        <a:bodyPr/>
        <a:lstStyle/>
        <a:p>
          <a:r>
            <a:rPr lang="en-US" b="0" i="1" baseline="0"/>
            <a:t>Social - unrealistic beauty standards internalized. Objectification of the female body</a:t>
          </a:r>
          <a:endParaRPr lang="en-US"/>
        </a:p>
      </dgm:t>
    </dgm:pt>
    <dgm:pt modelId="{235E464B-B17C-42FB-B0D4-4673A586298B}" type="parTrans" cxnId="{B97EA28E-93A6-4A5D-964C-B13754284B33}">
      <dgm:prSet/>
      <dgm:spPr/>
      <dgm:t>
        <a:bodyPr/>
        <a:lstStyle/>
        <a:p>
          <a:endParaRPr lang="en-US"/>
        </a:p>
      </dgm:t>
    </dgm:pt>
    <dgm:pt modelId="{FEECD982-F4C7-405F-B720-D187C003B538}" type="sibTrans" cxnId="{B97EA28E-93A6-4A5D-964C-B13754284B33}">
      <dgm:prSet/>
      <dgm:spPr/>
      <dgm:t>
        <a:bodyPr/>
        <a:lstStyle/>
        <a:p>
          <a:endParaRPr lang="en-US"/>
        </a:p>
      </dgm:t>
    </dgm:pt>
    <dgm:pt modelId="{58F397F8-37DA-7B45-B955-F321074C1E00}" type="pres">
      <dgm:prSet presAssocID="{9E4C5485-3CF9-4775-A7C2-CA91214AB5AD}" presName="hierChild1" presStyleCnt="0">
        <dgm:presLayoutVars>
          <dgm:chPref val="1"/>
          <dgm:dir/>
          <dgm:animOne val="branch"/>
          <dgm:animLvl val="lvl"/>
          <dgm:resizeHandles/>
        </dgm:presLayoutVars>
      </dgm:prSet>
      <dgm:spPr/>
    </dgm:pt>
    <dgm:pt modelId="{6597EB63-CE3F-B549-9CF4-52F5070B5787}" type="pres">
      <dgm:prSet presAssocID="{B0D6FF2B-9FFE-4FDC-B798-3D5065F72D97}" presName="hierRoot1" presStyleCnt="0"/>
      <dgm:spPr/>
    </dgm:pt>
    <dgm:pt modelId="{02CA1017-6BD2-BD44-83E7-03DB20531B45}" type="pres">
      <dgm:prSet presAssocID="{B0D6FF2B-9FFE-4FDC-B798-3D5065F72D97}" presName="composite" presStyleCnt="0"/>
      <dgm:spPr/>
    </dgm:pt>
    <dgm:pt modelId="{B9F7DFB5-6F87-8D43-B9A4-8CB1021CFF06}" type="pres">
      <dgm:prSet presAssocID="{B0D6FF2B-9FFE-4FDC-B798-3D5065F72D97}" presName="background" presStyleLbl="node0" presStyleIdx="0" presStyleCnt="3"/>
      <dgm:spPr/>
    </dgm:pt>
    <dgm:pt modelId="{380C1110-9A40-9841-83EF-27B1D9EFB366}" type="pres">
      <dgm:prSet presAssocID="{B0D6FF2B-9FFE-4FDC-B798-3D5065F72D97}" presName="text" presStyleLbl="fgAcc0" presStyleIdx="0" presStyleCnt="3">
        <dgm:presLayoutVars>
          <dgm:chPref val="3"/>
        </dgm:presLayoutVars>
      </dgm:prSet>
      <dgm:spPr/>
    </dgm:pt>
    <dgm:pt modelId="{183CC730-67D2-2443-AD75-D9DEB69252B1}" type="pres">
      <dgm:prSet presAssocID="{B0D6FF2B-9FFE-4FDC-B798-3D5065F72D97}" presName="hierChild2" presStyleCnt="0"/>
      <dgm:spPr/>
    </dgm:pt>
    <dgm:pt modelId="{F8764D1C-21F0-8D44-9024-044D1655B957}" type="pres">
      <dgm:prSet presAssocID="{7EB918CF-F40A-483B-AF7D-AB547B24913E}" presName="hierRoot1" presStyleCnt="0"/>
      <dgm:spPr/>
    </dgm:pt>
    <dgm:pt modelId="{74F05F4D-89AE-F044-AA89-B186D8896DFA}" type="pres">
      <dgm:prSet presAssocID="{7EB918CF-F40A-483B-AF7D-AB547B24913E}" presName="composite" presStyleCnt="0"/>
      <dgm:spPr/>
    </dgm:pt>
    <dgm:pt modelId="{C65CC432-9BD1-4F46-9D87-0875B82FD564}" type="pres">
      <dgm:prSet presAssocID="{7EB918CF-F40A-483B-AF7D-AB547B24913E}" presName="background" presStyleLbl="node0" presStyleIdx="1" presStyleCnt="3"/>
      <dgm:spPr/>
    </dgm:pt>
    <dgm:pt modelId="{427067FE-A0C2-054B-94B8-16CB83630074}" type="pres">
      <dgm:prSet presAssocID="{7EB918CF-F40A-483B-AF7D-AB547B24913E}" presName="text" presStyleLbl="fgAcc0" presStyleIdx="1" presStyleCnt="3">
        <dgm:presLayoutVars>
          <dgm:chPref val="3"/>
        </dgm:presLayoutVars>
      </dgm:prSet>
      <dgm:spPr/>
    </dgm:pt>
    <dgm:pt modelId="{74AD0775-F8F1-8D41-90FE-D8DC22B51444}" type="pres">
      <dgm:prSet presAssocID="{7EB918CF-F40A-483B-AF7D-AB547B24913E}" presName="hierChild2" presStyleCnt="0"/>
      <dgm:spPr/>
    </dgm:pt>
    <dgm:pt modelId="{FE02DBA1-F507-8849-BF37-E019108A1856}" type="pres">
      <dgm:prSet presAssocID="{C5878AC5-E817-4210-8530-8DDF1104F84C}" presName="hierRoot1" presStyleCnt="0"/>
      <dgm:spPr/>
    </dgm:pt>
    <dgm:pt modelId="{41F7FD5B-8BA4-884B-9ED4-BDA1DAAE0515}" type="pres">
      <dgm:prSet presAssocID="{C5878AC5-E817-4210-8530-8DDF1104F84C}" presName="composite" presStyleCnt="0"/>
      <dgm:spPr/>
    </dgm:pt>
    <dgm:pt modelId="{268E196C-1F4E-8040-A79C-029373A344CA}" type="pres">
      <dgm:prSet presAssocID="{C5878AC5-E817-4210-8530-8DDF1104F84C}" presName="background" presStyleLbl="node0" presStyleIdx="2" presStyleCnt="3"/>
      <dgm:spPr/>
    </dgm:pt>
    <dgm:pt modelId="{E9048C48-1D6C-4646-8ECA-1DF54458144E}" type="pres">
      <dgm:prSet presAssocID="{C5878AC5-E817-4210-8530-8DDF1104F84C}" presName="text" presStyleLbl="fgAcc0" presStyleIdx="2" presStyleCnt="3">
        <dgm:presLayoutVars>
          <dgm:chPref val="3"/>
        </dgm:presLayoutVars>
      </dgm:prSet>
      <dgm:spPr/>
    </dgm:pt>
    <dgm:pt modelId="{024274CB-BCE5-084E-A331-F71A0B9DA5B0}" type="pres">
      <dgm:prSet presAssocID="{C5878AC5-E817-4210-8530-8DDF1104F84C}" presName="hierChild2" presStyleCnt="0"/>
      <dgm:spPr/>
    </dgm:pt>
  </dgm:ptLst>
  <dgm:cxnLst>
    <dgm:cxn modelId="{E87BE21A-9768-4473-9040-B98B95414C3D}" srcId="{9E4C5485-3CF9-4775-A7C2-CA91214AB5AD}" destId="{7EB918CF-F40A-483B-AF7D-AB547B24913E}" srcOrd="1" destOrd="0" parTransId="{A11A15F9-50F9-4AFE-A88C-41F5A725894B}" sibTransId="{68FEDDA5-076F-4ED1-9D6B-AD346C13B604}"/>
    <dgm:cxn modelId="{73CA0644-1F1B-094A-9137-769F06FA793D}" type="presOf" srcId="{C5878AC5-E817-4210-8530-8DDF1104F84C}" destId="{E9048C48-1D6C-4646-8ECA-1DF54458144E}" srcOrd="0" destOrd="0" presId="urn:microsoft.com/office/officeart/2005/8/layout/hierarchy1"/>
    <dgm:cxn modelId="{A3A32645-32F0-5649-AEC0-ABB3BF00490A}" type="presOf" srcId="{7EB918CF-F40A-483B-AF7D-AB547B24913E}" destId="{427067FE-A0C2-054B-94B8-16CB83630074}" srcOrd="0" destOrd="0" presId="urn:microsoft.com/office/officeart/2005/8/layout/hierarchy1"/>
    <dgm:cxn modelId="{2647C982-CA44-CA49-AB3E-78C7C90DED97}" type="presOf" srcId="{9E4C5485-3CF9-4775-A7C2-CA91214AB5AD}" destId="{58F397F8-37DA-7B45-B955-F321074C1E00}" srcOrd="0" destOrd="0" presId="urn:microsoft.com/office/officeart/2005/8/layout/hierarchy1"/>
    <dgm:cxn modelId="{B97EA28E-93A6-4A5D-964C-B13754284B33}" srcId="{9E4C5485-3CF9-4775-A7C2-CA91214AB5AD}" destId="{C5878AC5-E817-4210-8530-8DDF1104F84C}" srcOrd="2" destOrd="0" parTransId="{235E464B-B17C-42FB-B0D4-4673A586298B}" sibTransId="{FEECD982-F4C7-405F-B720-D187C003B538}"/>
    <dgm:cxn modelId="{BAEEEDB2-7CCF-D543-87C3-80FD51666013}" type="presOf" srcId="{B0D6FF2B-9FFE-4FDC-B798-3D5065F72D97}" destId="{380C1110-9A40-9841-83EF-27B1D9EFB366}" srcOrd="0" destOrd="0" presId="urn:microsoft.com/office/officeart/2005/8/layout/hierarchy1"/>
    <dgm:cxn modelId="{6D70ABEA-2A62-4E31-AA2D-CAF78F4515AE}" srcId="{9E4C5485-3CF9-4775-A7C2-CA91214AB5AD}" destId="{B0D6FF2B-9FFE-4FDC-B798-3D5065F72D97}" srcOrd="0" destOrd="0" parTransId="{44BFC803-BD5D-4B36-9DF7-3BB45AA23CF2}" sibTransId="{D5DC72FA-DF9C-40BC-A8ED-A145E7F68D25}"/>
    <dgm:cxn modelId="{513C3957-1481-1F4B-9876-3BF5448FED14}" type="presParOf" srcId="{58F397F8-37DA-7B45-B955-F321074C1E00}" destId="{6597EB63-CE3F-B549-9CF4-52F5070B5787}" srcOrd="0" destOrd="0" presId="urn:microsoft.com/office/officeart/2005/8/layout/hierarchy1"/>
    <dgm:cxn modelId="{4BA5D4F2-6032-6647-A7EC-1AA7F298A0BB}" type="presParOf" srcId="{6597EB63-CE3F-B549-9CF4-52F5070B5787}" destId="{02CA1017-6BD2-BD44-83E7-03DB20531B45}" srcOrd="0" destOrd="0" presId="urn:microsoft.com/office/officeart/2005/8/layout/hierarchy1"/>
    <dgm:cxn modelId="{67A1659E-02F5-6C4A-A717-B9EEB3E20DE3}" type="presParOf" srcId="{02CA1017-6BD2-BD44-83E7-03DB20531B45}" destId="{B9F7DFB5-6F87-8D43-B9A4-8CB1021CFF06}" srcOrd="0" destOrd="0" presId="urn:microsoft.com/office/officeart/2005/8/layout/hierarchy1"/>
    <dgm:cxn modelId="{05FAF72D-9ACA-9845-AA8B-66F2C6852D0C}" type="presParOf" srcId="{02CA1017-6BD2-BD44-83E7-03DB20531B45}" destId="{380C1110-9A40-9841-83EF-27B1D9EFB366}" srcOrd="1" destOrd="0" presId="urn:microsoft.com/office/officeart/2005/8/layout/hierarchy1"/>
    <dgm:cxn modelId="{89066053-D809-0E48-B1B6-949D88F28204}" type="presParOf" srcId="{6597EB63-CE3F-B549-9CF4-52F5070B5787}" destId="{183CC730-67D2-2443-AD75-D9DEB69252B1}" srcOrd="1" destOrd="0" presId="urn:microsoft.com/office/officeart/2005/8/layout/hierarchy1"/>
    <dgm:cxn modelId="{23C06486-72B8-9541-B7FD-DA2B7C5F79E1}" type="presParOf" srcId="{58F397F8-37DA-7B45-B955-F321074C1E00}" destId="{F8764D1C-21F0-8D44-9024-044D1655B957}" srcOrd="1" destOrd="0" presId="urn:microsoft.com/office/officeart/2005/8/layout/hierarchy1"/>
    <dgm:cxn modelId="{2B4BD070-CEA9-0F4B-805C-078967C29B08}" type="presParOf" srcId="{F8764D1C-21F0-8D44-9024-044D1655B957}" destId="{74F05F4D-89AE-F044-AA89-B186D8896DFA}" srcOrd="0" destOrd="0" presId="urn:microsoft.com/office/officeart/2005/8/layout/hierarchy1"/>
    <dgm:cxn modelId="{631465F2-9C0B-A54E-B0E6-053635D9F527}" type="presParOf" srcId="{74F05F4D-89AE-F044-AA89-B186D8896DFA}" destId="{C65CC432-9BD1-4F46-9D87-0875B82FD564}" srcOrd="0" destOrd="0" presId="urn:microsoft.com/office/officeart/2005/8/layout/hierarchy1"/>
    <dgm:cxn modelId="{F1DECCF9-4B62-5941-93F0-3A59A34E9479}" type="presParOf" srcId="{74F05F4D-89AE-F044-AA89-B186D8896DFA}" destId="{427067FE-A0C2-054B-94B8-16CB83630074}" srcOrd="1" destOrd="0" presId="urn:microsoft.com/office/officeart/2005/8/layout/hierarchy1"/>
    <dgm:cxn modelId="{EEF62D67-E567-4448-9411-318564CA3185}" type="presParOf" srcId="{F8764D1C-21F0-8D44-9024-044D1655B957}" destId="{74AD0775-F8F1-8D41-90FE-D8DC22B51444}" srcOrd="1" destOrd="0" presId="urn:microsoft.com/office/officeart/2005/8/layout/hierarchy1"/>
    <dgm:cxn modelId="{42B51E58-D634-BE43-A30E-18FBB5E6235D}" type="presParOf" srcId="{58F397F8-37DA-7B45-B955-F321074C1E00}" destId="{FE02DBA1-F507-8849-BF37-E019108A1856}" srcOrd="2" destOrd="0" presId="urn:microsoft.com/office/officeart/2005/8/layout/hierarchy1"/>
    <dgm:cxn modelId="{51A092A5-4BE7-704A-8E5A-784FE58F41FE}" type="presParOf" srcId="{FE02DBA1-F507-8849-BF37-E019108A1856}" destId="{41F7FD5B-8BA4-884B-9ED4-BDA1DAAE0515}" srcOrd="0" destOrd="0" presId="urn:microsoft.com/office/officeart/2005/8/layout/hierarchy1"/>
    <dgm:cxn modelId="{8353309A-C5A9-304A-9369-21261B3B651E}" type="presParOf" srcId="{41F7FD5B-8BA4-884B-9ED4-BDA1DAAE0515}" destId="{268E196C-1F4E-8040-A79C-029373A344CA}" srcOrd="0" destOrd="0" presId="urn:microsoft.com/office/officeart/2005/8/layout/hierarchy1"/>
    <dgm:cxn modelId="{BDA99626-8950-8B43-8EFA-8CEC2BA26FE8}" type="presParOf" srcId="{41F7FD5B-8BA4-884B-9ED4-BDA1DAAE0515}" destId="{E9048C48-1D6C-4646-8ECA-1DF54458144E}" srcOrd="1" destOrd="0" presId="urn:microsoft.com/office/officeart/2005/8/layout/hierarchy1"/>
    <dgm:cxn modelId="{4C62D636-BFA8-C84E-AE32-52B7FF82E01B}" type="presParOf" srcId="{FE02DBA1-F507-8849-BF37-E019108A1856}" destId="{024274CB-BCE5-084E-A331-F71A0B9DA5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FD3DD-1E80-5D4B-A3FF-6E6B88597ADE}">
      <dsp:nvSpPr>
        <dsp:cNvPr id="0" name=""/>
        <dsp:cNvSpPr/>
      </dsp:nvSpPr>
      <dsp:spPr>
        <a:xfrm>
          <a:off x="0" y="44063"/>
          <a:ext cx="19621500" cy="2059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i="0" kern="1200" dirty="0"/>
            <a:t>• Develop an understanding of the socio-cultural theory of body image – how cultural norms come to influence identity and create vulnerabilities to eating disorders</a:t>
          </a:r>
          <a:endParaRPr lang="en-US" sz="4400" kern="1200" dirty="0"/>
        </a:p>
      </dsp:txBody>
      <dsp:txXfrm>
        <a:off x="100522" y="144585"/>
        <a:ext cx="19420456" cy="1858156"/>
      </dsp:txXfrm>
    </dsp:sp>
    <dsp:sp modelId="{78465641-C369-F941-95B6-3B7C73E15711}">
      <dsp:nvSpPr>
        <dsp:cNvPr id="0" name=""/>
        <dsp:cNvSpPr/>
      </dsp:nvSpPr>
      <dsp:spPr>
        <a:xfrm>
          <a:off x="0" y="2229983"/>
          <a:ext cx="19621500" cy="2059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i="0" kern="1200"/>
            <a:t>•Articulate  the relationship between systemic discrimination and eating disorders risk</a:t>
          </a:r>
          <a:endParaRPr lang="en-US" sz="4400" kern="1200"/>
        </a:p>
      </dsp:txBody>
      <dsp:txXfrm>
        <a:off x="100522" y="2330505"/>
        <a:ext cx="19420456" cy="1858156"/>
      </dsp:txXfrm>
    </dsp:sp>
    <dsp:sp modelId="{00B7BC93-6903-ED46-AAFE-8223C99B0F21}">
      <dsp:nvSpPr>
        <dsp:cNvPr id="0" name=""/>
        <dsp:cNvSpPr/>
      </dsp:nvSpPr>
      <dsp:spPr>
        <a:xfrm>
          <a:off x="0" y="4415904"/>
          <a:ext cx="19621500" cy="2059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i="0" kern="1200"/>
            <a:t>•Review Jewish specific research on body image and identity</a:t>
          </a:r>
          <a:endParaRPr lang="en-US" sz="4400" kern="1200"/>
        </a:p>
      </dsp:txBody>
      <dsp:txXfrm>
        <a:off x="100522" y="4516426"/>
        <a:ext cx="19420456" cy="1858156"/>
      </dsp:txXfrm>
    </dsp:sp>
    <dsp:sp modelId="{44FAF8BC-AB51-7843-AE25-AC846DE581BE}">
      <dsp:nvSpPr>
        <dsp:cNvPr id="0" name=""/>
        <dsp:cNvSpPr/>
      </dsp:nvSpPr>
      <dsp:spPr>
        <a:xfrm>
          <a:off x="0" y="6601824"/>
          <a:ext cx="19621500" cy="2059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i="0" kern="1200" dirty="0"/>
            <a:t>•Apply specific strategies that build on Jewish resilience to improve body image and reduce eating disorders risk</a:t>
          </a:r>
          <a:endParaRPr lang="en-US" sz="4400" kern="1200" dirty="0"/>
        </a:p>
      </dsp:txBody>
      <dsp:txXfrm>
        <a:off x="100522" y="6702346"/>
        <a:ext cx="19420456" cy="1858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7DFB5-6F87-8D43-B9A4-8CB1021CFF06}">
      <dsp:nvSpPr>
        <dsp:cNvPr id="0" name=""/>
        <dsp:cNvSpPr/>
      </dsp:nvSpPr>
      <dsp:spPr>
        <a:xfrm>
          <a:off x="0" y="2309148"/>
          <a:ext cx="5518546" cy="3504277"/>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380C1110-9A40-9841-83EF-27B1D9EFB366}">
      <dsp:nvSpPr>
        <dsp:cNvPr id="0" name=""/>
        <dsp:cNvSpPr/>
      </dsp:nvSpPr>
      <dsp:spPr>
        <a:xfrm>
          <a:off x="613171" y="2891662"/>
          <a:ext cx="5518546" cy="350427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0" i="1" kern="1200" baseline="0"/>
            <a:t>Biological: gene studies</a:t>
          </a:r>
          <a:endParaRPr lang="en-US" sz="5000" kern="1200"/>
        </a:p>
      </dsp:txBody>
      <dsp:txXfrm>
        <a:off x="715808" y="2994299"/>
        <a:ext cx="5313272" cy="3299003"/>
      </dsp:txXfrm>
    </dsp:sp>
    <dsp:sp modelId="{C65CC432-9BD1-4F46-9D87-0875B82FD564}">
      <dsp:nvSpPr>
        <dsp:cNvPr id="0" name=""/>
        <dsp:cNvSpPr/>
      </dsp:nvSpPr>
      <dsp:spPr>
        <a:xfrm>
          <a:off x="6744890" y="2309148"/>
          <a:ext cx="5518546" cy="3504277"/>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427067FE-A0C2-054B-94B8-16CB83630074}">
      <dsp:nvSpPr>
        <dsp:cNvPr id="0" name=""/>
        <dsp:cNvSpPr/>
      </dsp:nvSpPr>
      <dsp:spPr>
        <a:xfrm>
          <a:off x="7358062" y="2891662"/>
          <a:ext cx="5518546" cy="350427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0" i="1" kern="1200" baseline="0"/>
            <a:t>Psychological: personality traits, individual experience with trauma</a:t>
          </a:r>
          <a:endParaRPr lang="en-US" sz="5000" kern="1200"/>
        </a:p>
      </dsp:txBody>
      <dsp:txXfrm>
        <a:off x="7460699" y="2994299"/>
        <a:ext cx="5313272" cy="3299003"/>
      </dsp:txXfrm>
    </dsp:sp>
    <dsp:sp modelId="{268E196C-1F4E-8040-A79C-029373A344CA}">
      <dsp:nvSpPr>
        <dsp:cNvPr id="0" name=""/>
        <dsp:cNvSpPr/>
      </dsp:nvSpPr>
      <dsp:spPr>
        <a:xfrm>
          <a:off x="13489781" y="2309148"/>
          <a:ext cx="5518546" cy="3504277"/>
        </a:xfrm>
        <a:prstGeom prst="roundRect">
          <a:avLst>
            <a:gd name="adj" fmla="val 10000"/>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E9048C48-1D6C-4646-8ECA-1DF54458144E}">
      <dsp:nvSpPr>
        <dsp:cNvPr id="0" name=""/>
        <dsp:cNvSpPr/>
      </dsp:nvSpPr>
      <dsp:spPr>
        <a:xfrm>
          <a:off x="14102953" y="2891662"/>
          <a:ext cx="5518546" cy="350427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0" i="1" kern="1200" baseline="0"/>
            <a:t>Social - unrealistic beauty standards internalized. Objectification of the female body</a:t>
          </a:r>
          <a:endParaRPr lang="en-US" sz="5000" kern="1200"/>
        </a:p>
      </dsp:txBody>
      <dsp:txXfrm>
        <a:off x="14205590" y="2994299"/>
        <a:ext cx="5313272" cy="32990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urationist.org/editorial-features/article/female-fertility-figurines-in-the-ancient-mediterranea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Mostly North America – lots of great Israeli research too!</a:t>
            </a:r>
          </a:p>
        </p:txBody>
      </p:sp>
    </p:spTree>
    <p:extLst>
      <p:ext uri="{BB962C8B-B14F-4D97-AF65-F5344CB8AC3E}">
        <p14:creationId xmlns:p14="http://schemas.microsoft.com/office/powerpoint/2010/main" val="66757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547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Streigel</a:t>
            </a:r>
            <a:r>
              <a:rPr lang="en-US" dirty="0"/>
              <a:t> Moore </a:t>
            </a:r>
            <a:r>
              <a:rPr lang="en-US" dirty="0" err="1"/>
              <a:t>ite</a:t>
            </a:r>
            <a:r>
              <a:rPr lang="en-US" dirty="0"/>
              <a:t> women with ED were more likely to report discrimination based on ethnic features – were they Jews or other </a:t>
            </a:r>
          </a:p>
        </p:txBody>
      </p:sp>
    </p:spTree>
    <p:extLst>
      <p:ext uri="{BB962C8B-B14F-4D97-AF65-F5344CB8AC3E}">
        <p14:creationId xmlns:p14="http://schemas.microsoft.com/office/powerpoint/2010/main" val="112135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381000" y="685800"/>
            <a:ext cx="6096000" cy="3429000"/>
          </a:xfrm>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The authors conducted 3 studies to develop and investigate the psychometric properties of the American Jewish Identity Scales (AJIS), a brief self-report measure that assesses cultural identification and religious identification. Study 1 assessed the content validity of the item pool using an expert panel. In Study 2, 1,884 Jewish adults completed the initial AJIS and various measures of ethnic identity, collective self-esteem, and religiosity. Using confirmatory factor analyses, the authors selected and cross-validated 33 items that loaded highly and differentially on the 2 theorized latent factors. Study 3 assessed the AJIS's short-term stability and its relation to social desirability. Tests of reliability and construct validity provided initial psychometric support for the measure and confirmed the theorized primary salience of cultural identification. Participants reported significantly more private than public collective self-esteem, and </a:t>
            </a:r>
            <a:r>
              <a:rPr b="1"/>
              <a:t>the most Jewish-identified participants reported greater private self-esteem, acculturative stress, and perceived discrimination than did their more assimilated counterparts</a:t>
            </a:r>
            <a:r>
              <a:t>. (PsycInfo Database Record (c) 2020 APA,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Became a concern about a decade ago – local “outbreaks” in orthodox communities.  Some services for the orthodox</a:t>
            </a:r>
          </a:p>
        </p:txBody>
      </p:sp>
    </p:spTree>
    <p:extLst>
      <p:ext uri="{BB962C8B-B14F-4D97-AF65-F5344CB8AC3E}">
        <p14:creationId xmlns:p14="http://schemas.microsoft.com/office/powerpoint/2010/main" val="353494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968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Objectification: Body objectification is a terminology commonly used to describe the culturally sanctioned dehumanization of individuals into a fragmented assortment of sexualized body parts. This pervasive form of sexist oppression constitutes a harmful cultural practice that disproportionately targets and exacts its toll on women and girls. (Webb &amp; Jafari, 2017)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rPr u="sng" dirty="0">
                <a:hlinkClick r:id="rId3"/>
              </a:rPr>
              <a:t>https://www.curationist.org/editorial-features/article/female-fertility-figurines-in-the-ancient-mediterranean</a:t>
            </a:r>
          </a:p>
          <a:p>
            <a:r>
              <a:rPr dirty="0"/>
              <a:t>Symmetry comes from bio-evolutionary research - use ancient statue</a:t>
            </a:r>
          </a:p>
          <a:p>
            <a:r>
              <a:rPr dirty="0"/>
              <a:t>Greek - ideal use statute</a:t>
            </a:r>
          </a:p>
          <a:p>
            <a:r>
              <a:rPr dirty="0" err="1"/>
              <a:t>Boticelli</a:t>
            </a:r>
            <a:r>
              <a:rPr dirty="0"/>
              <a:t> Venus</a:t>
            </a:r>
          </a:p>
          <a:p>
            <a:endParaRPr dirty="0"/>
          </a:p>
          <a:p>
            <a:r>
              <a:rPr dirty="0"/>
              <a:t>20th century and spread - Fiji and recent writing about women of color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Greek Stute of </a:t>
            </a:r>
            <a:r>
              <a:rPr lang="en-US" dirty="0" err="1"/>
              <a:t>Aprhrodite</a:t>
            </a:r>
            <a:endParaRPr lang="en-US" dirty="0"/>
          </a:p>
        </p:txBody>
      </p:sp>
    </p:spTree>
    <p:extLst>
      <p:ext uri="{BB962C8B-B14F-4D97-AF65-F5344CB8AC3E}">
        <p14:creationId xmlns:p14="http://schemas.microsoft.com/office/powerpoint/2010/main" val="257584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Jewish ancient art – from the </a:t>
            </a:r>
            <a:r>
              <a:rPr lang="en-US" dirty="0" err="1"/>
              <a:t>Metropoliton</a:t>
            </a:r>
            <a:r>
              <a:rPr lang="en-US" dirty="0"/>
              <a:t> Museum of Art NY</a:t>
            </a:r>
          </a:p>
          <a:p>
            <a:r>
              <a:rPr lang="en-US" dirty="0"/>
              <a:t> complex body as symbol question on a cultural level – experienced at the personal level.</a:t>
            </a:r>
          </a:p>
        </p:txBody>
      </p:sp>
    </p:spTree>
    <p:extLst>
      <p:ext uri="{BB962C8B-B14F-4D97-AF65-F5344CB8AC3E}">
        <p14:creationId xmlns:p14="http://schemas.microsoft.com/office/powerpoint/2010/main" val="347192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Body image is formed in adolescence as part of identity: ED typically begins in adolescence but may be a lifetime </a:t>
            </a:r>
            <a:r>
              <a:rPr lang="en-US" dirty="0" err="1"/>
              <a:t>vulnerabilithy</a:t>
            </a:r>
            <a:endParaRPr lang="en-US" dirty="0"/>
          </a:p>
        </p:txBody>
      </p:sp>
    </p:spTree>
    <p:extLst>
      <p:ext uri="{BB962C8B-B14F-4D97-AF65-F5344CB8AC3E}">
        <p14:creationId xmlns:p14="http://schemas.microsoft.com/office/powerpoint/2010/main" val="315942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Normal development helps us to learn our cultural norms and incorporate into our sense of self and our sense of our body in the world.  These adverse experience disrupt healthy development.</a:t>
            </a:r>
          </a:p>
        </p:txBody>
      </p:sp>
    </p:spTree>
    <p:extLst>
      <p:ext uri="{BB962C8B-B14F-4D97-AF65-F5344CB8AC3E}">
        <p14:creationId xmlns:p14="http://schemas.microsoft.com/office/powerpoint/2010/main" val="312306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61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2200" b="0" i="0" u="none" strike="noStrike" dirty="0" err="1">
                <a:effectLst/>
                <a:latin typeface="Helvetica Neue"/>
                <a:ea typeface="Helvetica Neue"/>
                <a:cs typeface="Helvetica Neue"/>
                <a:sym typeface="Helvetica Neue"/>
              </a:rPr>
              <a:t>Cohrdes</a:t>
            </a:r>
            <a:r>
              <a:rPr lang="en-US" sz="2200" b="0" i="0" u="none" strike="noStrike" dirty="0">
                <a:effectLst/>
                <a:latin typeface="Helvetica Neue"/>
                <a:ea typeface="Helvetica Neue"/>
                <a:cs typeface="Helvetica Neue"/>
                <a:sym typeface="Helvetica Neue"/>
              </a:rPr>
              <a:t>, C., Santos-</a:t>
            </a:r>
            <a:r>
              <a:rPr lang="en-US" sz="2200" b="0" i="0" u="none" strike="noStrike" dirty="0" err="1">
                <a:effectLst/>
                <a:latin typeface="Helvetica Neue"/>
                <a:ea typeface="Helvetica Neue"/>
                <a:cs typeface="Helvetica Neue"/>
                <a:sym typeface="Helvetica Neue"/>
              </a:rPr>
              <a:t>Hövener</a:t>
            </a:r>
            <a:r>
              <a:rPr lang="en-US" sz="2200" b="0" i="0" u="none" strike="noStrike" dirty="0">
                <a:effectLst/>
                <a:latin typeface="Helvetica Neue"/>
                <a:ea typeface="Helvetica Neue"/>
                <a:cs typeface="Helvetica Neue"/>
                <a:sym typeface="Helvetica Neue"/>
              </a:rPr>
              <a:t>, C., </a:t>
            </a:r>
            <a:r>
              <a:rPr lang="en-US" sz="2200" b="0" i="0" u="none" strike="noStrike" dirty="0" err="1">
                <a:effectLst/>
                <a:latin typeface="Helvetica Neue"/>
                <a:ea typeface="Helvetica Neue"/>
                <a:cs typeface="Helvetica Neue"/>
                <a:sym typeface="Helvetica Neue"/>
              </a:rPr>
              <a:t>Kajikhina</a:t>
            </a:r>
            <a:r>
              <a:rPr lang="en-US" sz="2200" b="0" i="0" u="none" strike="noStrike" dirty="0">
                <a:effectLst/>
                <a:latin typeface="Helvetica Neue"/>
                <a:ea typeface="Helvetica Neue"/>
                <a:cs typeface="Helvetica Neue"/>
                <a:sym typeface="Helvetica Neue"/>
              </a:rPr>
              <a:t>, K., &amp; </a:t>
            </a:r>
            <a:r>
              <a:rPr lang="en-US" sz="2200" b="0" i="0" u="none" strike="noStrike" dirty="0" err="1">
                <a:effectLst/>
                <a:latin typeface="Helvetica Neue"/>
                <a:ea typeface="Helvetica Neue"/>
                <a:cs typeface="Helvetica Neue"/>
                <a:sym typeface="Helvetica Neue"/>
              </a:rPr>
              <a:t>Hölling</a:t>
            </a:r>
            <a:r>
              <a:rPr lang="en-US" sz="2200" b="0" i="0" u="none" strike="noStrike" dirty="0">
                <a:effectLst/>
                <a:latin typeface="Helvetica Neue"/>
                <a:ea typeface="Helvetica Neue"/>
                <a:cs typeface="Helvetica Neue"/>
                <a:sym typeface="Helvetica Neue"/>
              </a:rPr>
              <a:t>, H. (2021). The role of weight-and appearance-related discrimination on eating disorder symptoms among adolescents and emerging adults. </a:t>
            </a:r>
            <a:r>
              <a:rPr lang="en-US" sz="2200" b="0" i="1" u="none" strike="noStrike" dirty="0">
                <a:effectLst/>
                <a:latin typeface="Helvetica Neue"/>
                <a:ea typeface="Helvetica Neue"/>
                <a:cs typeface="Helvetica Neue"/>
                <a:sym typeface="Helvetica Neue"/>
              </a:rPr>
              <a:t>BMC Public Health</a:t>
            </a:r>
            <a:r>
              <a:rPr lang="en-US" sz="2200" b="0" i="0" u="none" strike="noStrike" dirty="0">
                <a:effectLst/>
                <a:latin typeface="Helvetica Neue"/>
                <a:ea typeface="Helvetica Neue"/>
                <a:cs typeface="Helvetica Neue"/>
                <a:sym typeface="Helvetica Neue"/>
              </a:rPr>
              <a:t>, </a:t>
            </a:r>
            <a:r>
              <a:rPr lang="en-US" sz="2200" b="0" i="1" u="none" strike="noStrike" dirty="0">
                <a:effectLst/>
                <a:latin typeface="Helvetica Neue"/>
                <a:ea typeface="Helvetica Neue"/>
                <a:cs typeface="Helvetica Neue"/>
                <a:sym typeface="Helvetica Neue"/>
              </a:rPr>
              <a:t>21</a:t>
            </a:r>
            <a:r>
              <a:rPr lang="en-US" sz="2200" b="0" i="0" u="none" strike="noStrike" dirty="0">
                <a:effectLst/>
                <a:latin typeface="Helvetica Neue"/>
                <a:ea typeface="Helvetica Neue"/>
                <a:cs typeface="Helvetica Neue"/>
                <a:sym typeface="Helvetica Neue"/>
              </a:rPr>
              <a:t>(1), 1751.</a:t>
            </a:r>
            <a:endParaRPr lang="en-US" b="0" dirty="0">
              <a:effectLst/>
            </a:endParaRPr>
          </a:p>
          <a:p>
            <a:br>
              <a:rPr lang="en-US" dirty="0"/>
            </a:br>
            <a:endParaRPr lang="en-US" dirty="0"/>
          </a:p>
        </p:txBody>
      </p:sp>
    </p:spTree>
    <p:extLst>
      <p:ext uri="{BB962C8B-B14F-4D97-AF65-F5344CB8AC3E}">
        <p14:creationId xmlns:p14="http://schemas.microsoft.com/office/powerpoint/2010/main" val="270055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dingbat_hd.png" descr="dingbat_hd.png"/>
          <p:cNvPicPr>
            <a:picLocks noChangeAspect="1"/>
          </p:cNvPicPr>
          <p:nvPr/>
        </p:nvPicPr>
        <p:blipFill>
          <a:blip r:embed="rId3"/>
          <a:stretch>
            <a:fillRect/>
          </a:stretch>
        </p:blipFill>
        <p:spPr>
          <a:xfrm>
            <a:off x="6814704" y="7385050"/>
            <a:ext cx="10754592" cy="571500"/>
          </a:xfrm>
          <a:prstGeom prst="rect">
            <a:avLst/>
          </a:prstGeom>
          <a:ln w="12700">
            <a:miter lim="400000"/>
          </a:ln>
        </p:spPr>
      </p:pic>
      <p:sp>
        <p:nvSpPr>
          <p:cNvPr id="12" name="Title Text"/>
          <p:cNvSpPr txBox="1">
            <a:spLocks noGrp="1"/>
          </p:cNvSpPr>
          <p:nvPr>
            <p:ph type="title"/>
          </p:nvPr>
        </p:nvSpPr>
        <p:spPr>
          <a:xfrm>
            <a:off x="3454400" y="3200400"/>
            <a:ext cx="17475200" cy="3962400"/>
          </a:xfrm>
          <a:prstGeom prst="rect">
            <a:avLst/>
          </a:prstGeom>
        </p:spPr>
        <p:txBody>
          <a:bodyPr anchor="b"/>
          <a:lstStyle>
            <a:lvl1pPr>
              <a:defRPr sz="10600">
                <a:solidFill>
                  <a:srgbClr val="F4D799"/>
                </a:solidFill>
                <a:effectLst>
                  <a:outerShdw blurRad="25400" dist="25400" dir="16200000" rotWithShape="0">
                    <a:srgbClr val="000000">
                      <a:alpha val="34000"/>
                    </a:srgbClr>
                  </a:outerShdw>
                </a:effectLst>
              </a:defRPr>
            </a:lvl1pPr>
          </a:lstStyle>
          <a:p>
            <a:r>
              <a:t>Title Text</a:t>
            </a:r>
          </a:p>
        </p:txBody>
      </p:sp>
      <p:sp>
        <p:nvSpPr>
          <p:cNvPr id="13" name="Body Level One…"/>
          <p:cNvSpPr txBox="1">
            <a:spLocks noGrp="1"/>
          </p:cNvSpPr>
          <p:nvPr>
            <p:ph type="body" sz="quarter" idx="1"/>
          </p:nvPr>
        </p:nvSpPr>
        <p:spPr>
          <a:xfrm>
            <a:off x="3454400" y="8305800"/>
            <a:ext cx="17475200" cy="1981200"/>
          </a:xfrm>
          <a:prstGeom prst="rect">
            <a:avLst/>
          </a:prstGeom>
        </p:spPr>
        <p:txBody>
          <a:bodyPr anchor="t"/>
          <a:lstStyle>
            <a:lvl1pPr marL="0" indent="0" algn="ctr">
              <a:spcBef>
                <a:spcPts val="0"/>
              </a:spcBef>
              <a:buSzTx/>
              <a:buNone/>
              <a:defRPr sz="4600">
                <a:solidFill>
                  <a:srgbClr val="C8AF7B"/>
                </a:solidFill>
                <a:effectLst>
                  <a:outerShdw blurRad="25400" dist="12700" dir="16200000" rotWithShape="0">
                    <a:srgbClr val="000000">
                      <a:alpha val="48000"/>
                    </a:srgbClr>
                  </a:outerShdw>
                </a:effectLst>
              </a:defRPr>
            </a:lvl1pPr>
            <a:lvl2pPr marL="0" indent="0" algn="ctr">
              <a:spcBef>
                <a:spcPts val="0"/>
              </a:spcBef>
              <a:buSzTx/>
              <a:buNone/>
              <a:defRPr sz="4600">
                <a:solidFill>
                  <a:srgbClr val="C8AF7B"/>
                </a:solidFill>
                <a:effectLst>
                  <a:outerShdw blurRad="25400" dist="12700" dir="16200000" rotWithShape="0">
                    <a:srgbClr val="000000">
                      <a:alpha val="48000"/>
                    </a:srgbClr>
                  </a:outerShdw>
                </a:effectLst>
              </a:defRPr>
            </a:lvl2pPr>
            <a:lvl3pPr marL="0" indent="0" algn="ctr">
              <a:spcBef>
                <a:spcPts val="0"/>
              </a:spcBef>
              <a:buSzTx/>
              <a:buNone/>
              <a:defRPr sz="4600">
                <a:solidFill>
                  <a:srgbClr val="C8AF7B"/>
                </a:solidFill>
                <a:effectLst>
                  <a:outerShdw blurRad="25400" dist="12700" dir="16200000" rotWithShape="0">
                    <a:srgbClr val="000000">
                      <a:alpha val="48000"/>
                    </a:srgbClr>
                  </a:outerShdw>
                </a:effectLst>
              </a:defRPr>
            </a:lvl3pPr>
            <a:lvl4pPr marL="0" indent="0" algn="ctr">
              <a:spcBef>
                <a:spcPts val="0"/>
              </a:spcBef>
              <a:buSzTx/>
              <a:buNone/>
              <a:defRPr sz="4600">
                <a:solidFill>
                  <a:srgbClr val="C8AF7B"/>
                </a:solidFill>
                <a:effectLst>
                  <a:outerShdw blurRad="25400" dist="12700" dir="16200000" rotWithShape="0">
                    <a:srgbClr val="000000">
                      <a:alpha val="48000"/>
                    </a:srgbClr>
                  </a:outerShdw>
                </a:effectLst>
              </a:defRPr>
            </a:lvl4pPr>
            <a:lvl5pPr marL="0" indent="0" algn="ctr">
              <a:spcBef>
                <a:spcPts val="0"/>
              </a:spcBef>
              <a:buSzTx/>
              <a:buNone/>
              <a:defRPr sz="4600">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1995150" y="13227050"/>
            <a:ext cx="419100" cy="508000"/>
          </a:xfrm>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4"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2" name="Stone building in Morocco with ocean and sky in the background"/>
          <p:cNvSpPr>
            <a:spLocks noGrp="1"/>
          </p:cNvSpPr>
          <p:nvPr>
            <p:ph type="pic" sz="half" idx="21"/>
          </p:nvPr>
        </p:nvSpPr>
        <p:spPr>
          <a:xfrm>
            <a:off x="12494232" y="6705600"/>
            <a:ext cx="10404086" cy="6924769"/>
          </a:xfrm>
          <a:prstGeom prst="rect">
            <a:avLst/>
          </a:prstGeom>
          <a:ln w="9525">
            <a:round/>
          </a:ln>
        </p:spPr>
        <p:txBody>
          <a:bodyPr lIns="91439" tIns="45719" rIns="91439" bIns="45719" anchor="t">
            <a:noAutofit/>
          </a:bodyPr>
          <a:lstStyle/>
          <a:p>
            <a:endParaRPr/>
          </a:p>
        </p:txBody>
      </p:sp>
      <p:sp>
        <p:nvSpPr>
          <p:cNvPr id="103" name="Small city built into a hillside overlooking the ocean"/>
          <p:cNvSpPr>
            <a:spLocks noGrp="1"/>
          </p:cNvSpPr>
          <p:nvPr>
            <p:ph type="pic" sz="half" idx="22"/>
          </p:nvPr>
        </p:nvSpPr>
        <p:spPr>
          <a:xfrm>
            <a:off x="11289407" y="1189547"/>
            <a:ext cx="11582401" cy="8157865"/>
          </a:xfrm>
          <a:prstGeom prst="rect">
            <a:avLst/>
          </a:prstGeom>
          <a:ln w="9525">
            <a:round/>
          </a:ln>
        </p:spPr>
        <p:txBody>
          <a:bodyPr lIns="91439" tIns="45719" rIns="91439" bIns="45719" anchor="t">
            <a:noAutofit/>
          </a:bodyPr>
          <a:lstStyle/>
          <a:p>
            <a:endParaRPr/>
          </a:p>
        </p:txBody>
      </p:sp>
      <p:sp>
        <p:nvSpPr>
          <p:cNvPr id="104" name="Natural stone arch on a beach in Morocco"/>
          <p:cNvSpPr>
            <a:spLocks noGrp="1"/>
          </p:cNvSpPr>
          <p:nvPr>
            <p:ph type="pic" idx="23"/>
          </p:nvPr>
        </p:nvSpPr>
        <p:spPr>
          <a:xfrm>
            <a:off x="1651000" y="-1193800"/>
            <a:ext cx="10502900" cy="16110521"/>
          </a:xfrm>
          <a:prstGeom prst="rect">
            <a:avLst/>
          </a:prstGeom>
          <a:ln w="9525">
            <a:round/>
          </a:ln>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2" name="–Johnny Appleseed"/>
          <p:cNvSpPr txBox="1">
            <a:spLocks noGrp="1"/>
          </p:cNvSpPr>
          <p:nvPr>
            <p:ph type="body" sz="quarter" idx="21"/>
          </p:nvPr>
        </p:nvSpPr>
        <p:spPr>
          <a:xfrm>
            <a:off x="2387600" y="8953500"/>
            <a:ext cx="19621500" cy="584200"/>
          </a:xfrm>
          <a:prstGeom prst="rect">
            <a:avLst/>
          </a:prstGeom>
        </p:spPr>
        <p:txBody>
          <a:bodyPr anchor="t">
            <a:spAutoFit/>
          </a:bodyPr>
          <a:lstStyle>
            <a:lvl1pPr marL="0" indent="0" algn="ctr">
              <a:lnSpc>
                <a:spcPct val="100000"/>
              </a:lnSpc>
              <a:spcBef>
                <a:spcPts val="0"/>
              </a:spcBef>
              <a:buSzTx/>
              <a:buNone/>
              <a:defRPr sz="3200"/>
            </a:lvl1pPr>
          </a:lstStyle>
          <a:p>
            <a:r>
              <a:t>–Johnny Appleseed</a:t>
            </a:r>
          </a:p>
        </p:txBody>
      </p:sp>
      <p:sp>
        <p:nvSpPr>
          <p:cNvPr id="113" name="“Type a quote here.”"/>
          <p:cNvSpPr txBox="1">
            <a:spLocks noGrp="1"/>
          </p:cNvSpPr>
          <p:nvPr>
            <p:ph type="body" sz="quarter" idx="22"/>
          </p:nvPr>
        </p:nvSpPr>
        <p:spPr>
          <a:xfrm>
            <a:off x="2387600" y="5994400"/>
            <a:ext cx="19621500" cy="990600"/>
          </a:xfrm>
          <a:prstGeom prst="rect">
            <a:avLst/>
          </a:prstGeom>
        </p:spPr>
        <p:txBody>
          <a:bodyPr>
            <a:spAutoFit/>
          </a:bodyPr>
          <a:lstStyle>
            <a:lvl1pPr marL="0" indent="0" algn="ctr">
              <a:lnSpc>
                <a:spcPct val="100000"/>
              </a:lnSpc>
              <a:spcBef>
                <a:spcPts val="3400"/>
              </a:spcBef>
              <a:buSzTx/>
              <a:buNone/>
            </a:lvl1pPr>
          </a:lstStyle>
          <a:p>
            <a:r>
              <a:t>“Type a quote here.”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1" name="Small city built into a hillside overlooking the ocean"/>
          <p:cNvSpPr>
            <a:spLocks noGrp="1"/>
          </p:cNvSpPr>
          <p:nvPr>
            <p:ph type="pic" idx="21"/>
          </p:nvPr>
        </p:nvSpPr>
        <p:spPr>
          <a:xfrm>
            <a:off x="3311" y="5001"/>
            <a:ext cx="24422101" cy="17201286"/>
          </a:xfrm>
          <a:prstGeom prst="rect">
            <a:avLst/>
          </a:prstGeom>
        </p:spPr>
        <p:txBody>
          <a:bodyPr lIns="91439" tIns="45719" rIns="91439" bIns="45719" anchor="t">
            <a:noAutofit/>
          </a:bodyPr>
          <a:lstStyle/>
          <a:p>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Small city built into a hillside overlooking the ocean"/>
          <p:cNvSpPr>
            <a:spLocks noGrp="1"/>
          </p:cNvSpPr>
          <p:nvPr>
            <p:ph type="pic" idx="21"/>
          </p:nvPr>
        </p:nvSpPr>
        <p:spPr>
          <a:xfrm>
            <a:off x="2438400" y="-482600"/>
            <a:ext cx="19507200" cy="13739560"/>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3454400" y="10287000"/>
            <a:ext cx="17475200" cy="1638300"/>
          </a:xfrm>
          <a:prstGeom prst="rect">
            <a:avLst/>
          </a:prstGeom>
        </p:spPr>
        <p:txBody>
          <a:bodyPr/>
          <a:lstStyle>
            <a:lvl1pPr>
              <a:defRPr sz="10600">
                <a:solidFill>
                  <a:srgbClr val="F4D799"/>
                </a:solidFill>
                <a:effectLst>
                  <a:outerShdw blurRad="25400" dist="25400" dir="16200000" rotWithShape="0">
                    <a:srgbClr val="000000">
                      <a:alpha val="34000"/>
                    </a:srgbClr>
                  </a:outerShdw>
                </a:effectLst>
              </a:defRPr>
            </a:lvl1pPr>
          </a:lstStyle>
          <a:p>
            <a:r>
              <a:t>Title Text</a:t>
            </a:r>
          </a:p>
        </p:txBody>
      </p:sp>
      <p:sp>
        <p:nvSpPr>
          <p:cNvPr id="23" name="Body Level One…"/>
          <p:cNvSpPr txBox="1">
            <a:spLocks noGrp="1"/>
          </p:cNvSpPr>
          <p:nvPr>
            <p:ph type="body" sz="quarter" idx="1"/>
          </p:nvPr>
        </p:nvSpPr>
        <p:spPr>
          <a:xfrm>
            <a:off x="3454400" y="11912600"/>
            <a:ext cx="17475200" cy="914400"/>
          </a:xfrm>
          <a:prstGeom prst="rect">
            <a:avLst/>
          </a:prstGeom>
        </p:spPr>
        <p:txBody>
          <a:bodyPr anchor="t"/>
          <a:lstStyle>
            <a:lvl1pPr marL="0" indent="0" algn="ctr">
              <a:spcBef>
                <a:spcPts val="0"/>
              </a:spcBef>
              <a:buSzTx/>
              <a:buNone/>
              <a:defRPr sz="4600">
                <a:solidFill>
                  <a:srgbClr val="C8AF7B"/>
                </a:solidFill>
                <a:effectLst>
                  <a:outerShdw blurRad="25400" dist="12700" dir="16200000" rotWithShape="0">
                    <a:srgbClr val="000000">
                      <a:alpha val="48000"/>
                    </a:srgbClr>
                  </a:outerShdw>
                </a:effectLst>
              </a:defRPr>
            </a:lvl1pPr>
            <a:lvl2pPr marL="0" indent="0" algn="ctr">
              <a:spcBef>
                <a:spcPts val="0"/>
              </a:spcBef>
              <a:buSzTx/>
              <a:buNone/>
              <a:defRPr sz="4600">
                <a:solidFill>
                  <a:srgbClr val="C8AF7B"/>
                </a:solidFill>
                <a:effectLst>
                  <a:outerShdw blurRad="25400" dist="12700" dir="16200000" rotWithShape="0">
                    <a:srgbClr val="000000">
                      <a:alpha val="48000"/>
                    </a:srgbClr>
                  </a:outerShdw>
                </a:effectLst>
              </a:defRPr>
            </a:lvl2pPr>
            <a:lvl3pPr marL="0" indent="0" algn="ctr">
              <a:spcBef>
                <a:spcPts val="0"/>
              </a:spcBef>
              <a:buSzTx/>
              <a:buNone/>
              <a:defRPr sz="4600">
                <a:solidFill>
                  <a:srgbClr val="C8AF7B"/>
                </a:solidFill>
                <a:effectLst>
                  <a:outerShdw blurRad="25400" dist="12700" dir="16200000" rotWithShape="0">
                    <a:srgbClr val="000000">
                      <a:alpha val="48000"/>
                    </a:srgbClr>
                  </a:outerShdw>
                </a:effectLst>
              </a:defRPr>
            </a:lvl3pPr>
            <a:lvl4pPr marL="0" indent="0" algn="ctr">
              <a:spcBef>
                <a:spcPts val="0"/>
              </a:spcBef>
              <a:buSzTx/>
              <a:buNone/>
              <a:defRPr sz="4600">
                <a:solidFill>
                  <a:srgbClr val="C8AF7B"/>
                </a:solidFill>
                <a:effectLst>
                  <a:outerShdw blurRad="25400" dist="12700" dir="16200000" rotWithShape="0">
                    <a:srgbClr val="000000">
                      <a:alpha val="48000"/>
                    </a:srgbClr>
                  </a:outerShdw>
                </a:effectLst>
              </a:defRPr>
            </a:lvl4pPr>
            <a:lvl5pPr marL="0" indent="0" algn="ctr">
              <a:spcBef>
                <a:spcPts val="0"/>
              </a:spcBef>
              <a:buSzTx/>
              <a:buNone/>
              <a:defRPr sz="4600">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2387600" y="5308600"/>
            <a:ext cx="19621500" cy="3111500"/>
          </a:xfrm>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9" name="Small city built into a hillside overlooking the ocean"/>
          <p:cNvSpPr>
            <a:spLocks noGrp="1"/>
          </p:cNvSpPr>
          <p:nvPr>
            <p:ph type="pic" idx="21"/>
          </p:nvPr>
        </p:nvSpPr>
        <p:spPr>
          <a:xfrm>
            <a:off x="11099182" y="1524000"/>
            <a:ext cx="15562608" cy="10961254"/>
          </a:xfrm>
          <a:prstGeom prst="rect">
            <a:avLst/>
          </a:prstGeom>
          <a:ln w="9525">
            <a:round/>
          </a:ln>
        </p:spPr>
        <p:txBody>
          <a:bodyPr lIns="91439" tIns="45719" rIns="91439" bIns="45719" anchor="t">
            <a:noAutofit/>
          </a:bodyPr>
          <a:lstStyle/>
          <a:p>
            <a:endParaRPr/>
          </a:p>
        </p:txBody>
      </p:sp>
      <p:sp>
        <p:nvSpPr>
          <p:cNvPr id="40" name="Title Text"/>
          <p:cNvSpPr txBox="1">
            <a:spLocks noGrp="1"/>
          </p:cNvSpPr>
          <p:nvPr>
            <p:ph type="title"/>
          </p:nvPr>
        </p:nvSpPr>
        <p:spPr>
          <a:xfrm>
            <a:off x="1447800" y="3708400"/>
            <a:ext cx="11341100" cy="3429000"/>
          </a:xfrm>
          <a:prstGeom prst="rect">
            <a:avLst/>
          </a:prstGeom>
        </p:spPr>
        <p:txBody>
          <a:bodyPr anchor="b"/>
          <a:lstStyle/>
          <a:p>
            <a:r>
              <a:t>Title Text</a:t>
            </a:r>
          </a:p>
        </p:txBody>
      </p:sp>
      <p:sp>
        <p:nvSpPr>
          <p:cNvPr id="41" name="Body Level One…"/>
          <p:cNvSpPr txBox="1">
            <a:spLocks noGrp="1"/>
          </p:cNvSpPr>
          <p:nvPr>
            <p:ph type="body" sz="quarter" idx="1"/>
          </p:nvPr>
        </p:nvSpPr>
        <p:spPr>
          <a:xfrm>
            <a:off x="1447800" y="7150100"/>
            <a:ext cx="11341100" cy="48133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idx="1"/>
          </p:nvPr>
        </p:nvSpPr>
        <p:spPr>
          <a:xfrm>
            <a:off x="2387600" y="4330700"/>
            <a:ext cx="19621500" cy="7899400"/>
          </a:xfrm>
          <a:prstGeom prst="rect">
            <a:avLst/>
          </a:prstGeom>
        </p:spPr>
        <p:txBody>
          <a:bodyPr/>
          <a:lstStyle>
            <a:lvl1pPr marL="584200" indent="-584200">
              <a:spcBef>
                <a:spcPts val="3900"/>
              </a:spcBef>
              <a:buBlip>
                <a:blip r:embed="rId3"/>
              </a:buBlip>
              <a:defRPr sz="5000"/>
            </a:lvl1pPr>
            <a:lvl2pPr marL="1168400" indent="-584200">
              <a:spcBef>
                <a:spcPts val="3900"/>
              </a:spcBef>
              <a:buBlip>
                <a:blip r:embed="rId3"/>
              </a:buBlip>
              <a:defRPr sz="5000"/>
            </a:lvl2pPr>
            <a:lvl3pPr marL="1752600" indent="-584200">
              <a:spcBef>
                <a:spcPts val="3900"/>
              </a:spcBef>
              <a:buBlip>
                <a:blip r:embed="rId3"/>
              </a:buBlip>
              <a:defRPr sz="5000"/>
            </a:lvl3pPr>
            <a:lvl4pPr marL="2336800" indent="-584200">
              <a:spcBef>
                <a:spcPts val="3900"/>
              </a:spcBef>
              <a:buBlip>
                <a:blip r:embed="rId3"/>
              </a:buBlip>
              <a:defRPr sz="5000"/>
            </a:lvl4pPr>
            <a:lvl5pPr marL="2921000" indent="-584200">
              <a:spcBef>
                <a:spcPts val="3900"/>
              </a:spcBef>
              <a:buBlip>
                <a:blip r:embed="rId3"/>
              </a:buBlip>
              <a:defRPr sz="50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mall city built into a hillside overlooking the ocean"/>
          <p:cNvSpPr>
            <a:spLocks noGrp="1"/>
          </p:cNvSpPr>
          <p:nvPr>
            <p:ph type="pic" sz="half" idx="21"/>
          </p:nvPr>
        </p:nvSpPr>
        <p:spPr>
          <a:xfrm>
            <a:off x="12331700" y="4673600"/>
            <a:ext cx="10742482" cy="7566282"/>
          </a:xfrm>
          <a:prstGeom prst="rect">
            <a:avLst/>
          </a:prstGeom>
          <a:ln w="9525">
            <a:round/>
          </a:ln>
        </p:spPr>
        <p:txBody>
          <a:bodyPr lIns="91439" tIns="45719" rIns="91439" bIns="45719" anchor="t">
            <a:noAutofit/>
          </a:bodyPr>
          <a:lstStyle/>
          <a:p>
            <a:endParaRPr/>
          </a:p>
        </p:txBody>
      </p:sp>
      <p:sp>
        <p:nvSpPr>
          <p:cNvPr id="67" name="Title Text"/>
          <p:cNvSpPr txBox="1">
            <a:spLocks noGrp="1"/>
          </p:cNvSpPr>
          <p:nvPr>
            <p:ph type="title"/>
          </p:nvPr>
        </p:nvSpPr>
        <p:spPr>
          <a:prstGeom prst="rect">
            <a:avLst/>
          </a:prstGeom>
        </p:spPr>
        <p:txBody>
          <a:bodyPr/>
          <a:lstStyle/>
          <a:p>
            <a:r>
              <a:t>Title Text</a:t>
            </a:r>
          </a:p>
        </p:txBody>
      </p:sp>
      <p:sp>
        <p:nvSpPr>
          <p:cNvPr id="68" name="Body Level One…"/>
          <p:cNvSpPr txBox="1">
            <a:spLocks noGrp="1"/>
          </p:cNvSpPr>
          <p:nvPr>
            <p:ph type="body" sz="half" idx="1"/>
          </p:nvPr>
        </p:nvSpPr>
        <p:spPr>
          <a:xfrm>
            <a:off x="2387600" y="4330700"/>
            <a:ext cx="9855200" cy="7899400"/>
          </a:xfrm>
          <a:prstGeom prst="rect">
            <a:avLst/>
          </a:prstGeom>
        </p:spPr>
        <p:txBody>
          <a:bodyPr/>
          <a:lstStyle>
            <a:lvl1pPr marL="584200" indent="-584200">
              <a:spcBef>
                <a:spcPts val="3900"/>
              </a:spcBef>
              <a:buBlip>
                <a:blip r:embed="rId3"/>
              </a:buBlip>
              <a:defRPr sz="5000"/>
            </a:lvl1pPr>
            <a:lvl2pPr marL="1168400" indent="-584200">
              <a:spcBef>
                <a:spcPts val="3900"/>
              </a:spcBef>
              <a:buBlip>
                <a:blip r:embed="rId3"/>
              </a:buBlip>
              <a:defRPr sz="5000"/>
            </a:lvl2pPr>
            <a:lvl3pPr marL="1752600" indent="-584200">
              <a:spcBef>
                <a:spcPts val="3900"/>
              </a:spcBef>
              <a:buBlip>
                <a:blip r:embed="rId3"/>
              </a:buBlip>
              <a:defRPr sz="5000"/>
            </a:lvl3pPr>
            <a:lvl4pPr marL="2336800" indent="-584200">
              <a:spcBef>
                <a:spcPts val="3900"/>
              </a:spcBef>
              <a:buBlip>
                <a:blip r:embed="rId3"/>
              </a:buBlip>
              <a:defRPr sz="5000"/>
            </a:lvl4pPr>
            <a:lvl5pPr marL="2921000" indent="-584200">
              <a:spcBef>
                <a:spcPts val="3900"/>
              </a:spcBef>
              <a:buBlip>
                <a:blip r:embed="rId3"/>
              </a:buBlip>
              <a:defRPr sz="5000"/>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 name="Title Text"/>
          <p:cNvSpPr txBox="1">
            <a:spLocks noGrp="1"/>
          </p:cNvSpPr>
          <p:nvPr>
            <p:ph type="title"/>
          </p:nvPr>
        </p:nvSpPr>
        <p:spPr>
          <a:prstGeom prst="rect">
            <a:avLst/>
          </a:prstGeom>
        </p:spPr>
        <p:txBody>
          <a:bodyPr/>
          <a:lstStyle/>
          <a:p>
            <a:r>
              <a:t>Title Text</a:t>
            </a:r>
          </a:p>
        </p:txBody>
      </p:sp>
      <p:sp>
        <p:nvSpPr>
          <p:cNvPr id="77" name="Body Level One…"/>
          <p:cNvSpPr txBox="1">
            <a:spLocks noGrp="1"/>
          </p:cNvSpPr>
          <p:nvPr>
            <p:ph type="body" sz="half" idx="1"/>
          </p:nvPr>
        </p:nvSpPr>
        <p:spPr>
          <a:xfrm>
            <a:off x="2387600" y="4330700"/>
            <a:ext cx="9855200" cy="7899400"/>
          </a:xfrm>
          <a:prstGeom prst="rect">
            <a:avLst/>
          </a:prstGeom>
        </p:spPr>
        <p:txBody>
          <a:bodyPr/>
          <a:lstStyle>
            <a:lvl1pPr marL="584200" indent="-584200">
              <a:spcBef>
                <a:spcPts val="3900"/>
              </a:spcBef>
              <a:buBlip>
                <a:blip r:embed="rId3"/>
              </a:buBlip>
              <a:defRPr sz="5000"/>
            </a:lvl1pPr>
            <a:lvl2pPr marL="1168400" indent="-584200">
              <a:spcBef>
                <a:spcPts val="3900"/>
              </a:spcBef>
              <a:buBlip>
                <a:blip r:embed="rId3"/>
              </a:buBlip>
              <a:defRPr sz="5000"/>
            </a:lvl2pPr>
            <a:lvl3pPr marL="1752600" indent="-584200">
              <a:spcBef>
                <a:spcPts val="3900"/>
              </a:spcBef>
              <a:buBlip>
                <a:blip r:embed="rId3"/>
              </a:buBlip>
              <a:defRPr sz="5000"/>
            </a:lvl3pPr>
            <a:lvl4pPr marL="2336800" indent="-584200">
              <a:spcBef>
                <a:spcPts val="3900"/>
              </a:spcBef>
              <a:buBlip>
                <a:blip r:embed="rId3"/>
              </a:buBlip>
              <a:defRPr sz="5000"/>
            </a:lvl4pPr>
            <a:lvl5pPr marL="2921000" indent="-584200">
              <a:spcBef>
                <a:spcPts val="3900"/>
              </a:spcBef>
              <a:buBlip>
                <a:blip r:embed="rId3"/>
              </a:buBlip>
              <a:defRPr sz="50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Title Text"/>
          <p:cNvSpPr txBox="1">
            <a:spLocks noGrp="1"/>
          </p:cNvSpPr>
          <p:nvPr>
            <p:ph type="title"/>
          </p:nvPr>
        </p:nvSpPr>
        <p:spPr>
          <a:prstGeom prst="rect">
            <a:avLst/>
          </a:prstGeom>
        </p:spPr>
        <p:txBody>
          <a:bodyPr/>
          <a:lstStyle/>
          <a:p>
            <a:r>
              <a:t>Title Text</a:t>
            </a:r>
          </a:p>
        </p:txBody>
      </p:sp>
      <p:sp>
        <p:nvSpPr>
          <p:cNvPr id="86" name="Body Level One…"/>
          <p:cNvSpPr txBox="1">
            <a:spLocks noGrp="1"/>
          </p:cNvSpPr>
          <p:nvPr>
            <p:ph type="body" sz="half" idx="1"/>
          </p:nvPr>
        </p:nvSpPr>
        <p:spPr>
          <a:xfrm>
            <a:off x="2387600" y="4330700"/>
            <a:ext cx="9855200" cy="7899400"/>
          </a:xfrm>
          <a:prstGeom prst="rect">
            <a:avLst/>
          </a:prstGeom>
        </p:spPr>
        <p:txBody>
          <a:bodyPr/>
          <a:lstStyle>
            <a:lvl1pPr marL="584200" indent="-584200">
              <a:spcBef>
                <a:spcPts val="3900"/>
              </a:spcBef>
              <a:buBlip>
                <a:blip r:embed="rId3"/>
              </a:buBlip>
              <a:defRPr sz="5000"/>
            </a:lvl1pPr>
            <a:lvl2pPr marL="1168400" indent="-584200">
              <a:spcBef>
                <a:spcPts val="3900"/>
              </a:spcBef>
              <a:buBlip>
                <a:blip r:embed="rId3"/>
              </a:buBlip>
              <a:defRPr sz="5000"/>
            </a:lvl2pPr>
            <a:lvl3pPr marL="1752600" indent="-584200">
              <a:spcBef>
                <a:spcPts val="3900"/>
              </a:spcBef>
              <a:buBlip>
                <a:blip r:embed="rId3"/>
              </a:buBlip>
              <a:defRPr sz="5000"/>
            </a:lvl3pPr>
            <a:lvl4pPr marL="2336800" indent="-584200">
              <a:spcBef>
                <a:spcPts val="3900"/>
              </a:spcBef>
              <a:buBlip>
                <a:blip r:embed="rId3"/>
              </a:buBlip>
              <a:defRPr sz="5000"/>
            </a:lvl4pPr>
            <a:lvl5pPr marL="2921000" indent="-584200">
              <a:spcBef>
                <a:spcPts val="3900"/>
              </a:spcBef>
              <a:buBlip>
                <a:blip r:embed="rId3"/>
              </a:buBlip>
              <a:defRPr sz="50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87600" y="1295400"/>
            <a:ext cx="19621500" cy="1112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1193800"/>
            <a:ext cx="19621500"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5150" y="13233400"/>
            <a:ext cx="419100" cy="508000"/>
          </a:xfrm>
          <a:prstGeom prst="rect">
            <a:avLst/>
          </a:prstGeom>
          <a:ln w="12700">
            <a:miter lim="400000"/>
          </a:ln>
        </p:spPr>
        <p:txBody>
          <a:bodyPr wrap="none" lIns="50800" tIns="50800" rIns="50800" bIns="50800" anchor="ctr">
            <a:spAutoFit/>
          </a:bodyPr>
          <a:lstStyle>
            <a:lvl1pPr algn="ctr">
              <a:lnSpc>
                <a:spcPct val="100000"/>
              </a:lnSpc>
              <a:spcBef>
                <a:spcPts val="0"/>
              </a:spcBef>
              <a:defRPr sz="2400"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1pPr>
      <a:lvl2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2pPr>
      <a:lvl3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3pPr>
      <a:lvl4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4pPr>
      <a:lvl5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5pPr>
      <a:lvl6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6pPr>
      <a:lvl7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7pPr>
      <a:lvl8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8pPr>
      <a:lvl9pPr marL="0" marR="0" indent="0" algn="ctr" defTabSz="825500" rtl="0" latinLnBrk="0">
        <a:lnSpc>
          <a:spcPct val="100000"/>
        </a:lnSpc>
        <a:spcBef>
          <a:spcPts val="0"/>
        </a:spcBef>
        <a:spcAft>
          <a:spcPts val="0"/>
        </a:spcAft>
        <a:buClrTx/>
        <a:buSzTx/>
        <a:buFontTx/>
        <a:buNone/>
        <a:tabLst/>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9pPr>
    </p:titleStyle>
    <p:bodyStyle>
      <a:lvl1pPr marL="6731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13462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20193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26924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33655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40386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47117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53848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6057900" marR="0" indent="-673100" algn="l" defTabSz="825500" rtl="0" latinLnBrk="0">
        <a:lnSpc>
          <a:spcPct val="120000"/>
        </a:lnSpc>
        <a:spcBef>
          <a:spcPts val="4500"/>
        </a:spcBef>
        <a:spcAft>
          <a:spcPts val="0"/>
        </a:spcAft>
        <a:buClrTx/>
        <a:buSzPct val="50000"/>
        <a:buFontTx/>
        <a:buBlip>
          <a:blip r:embed="rId17"/>
        </a:buBlip>
        <a:tabLst/>
        <a:defRPr sz="5800" b="0" i="1" u="none" strike="noStrike" cap="none" spc="0" baseline="0">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bodyStyle>
    <p:otherStyle>
      <a:lvl1pPr marL="0" marR="0" indent="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sz="24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s/photo/1012585"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23942175@N06/4993372396" TargetMode="External"/><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hyperlink" Target="https://creativecommons.org/licenses/by-nd/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37/a0019577" TargetMode="External"/><Relationship Id="rId2" Type="http://schemas.openxmlformats.org/officeDocument/2006/relationships/hyperlink" Target="https://doi.org/10.1007/s10943-019-00854-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_BU8wP50YYM?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it.wikipedia.org/wiki/Primavera_(Botticell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carolemage/12945630725/in/photostre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ody Image, Eating Disorders: The Jewish Experience"/>
          <p:cNvSpPr txBox="1">
            <a:spLocks noGrp="1"/>
          </p:cNvSpPr>
          <p:nvPr>
            <p:ph type="ctrTitle"/>
          </p:nvPr>
        </p:nvSpPr>
        <p:spPr>
          <a:prstGeom prst="rect">
            <a:avLst/>
          </a:prstGeom>
        </p:spPr>
        <p:txBody>
          <a:bodyPr/>
          <a:lstStyle>
            <a:lvl1pPr defTabSz="817244">
              <a:defRPr sz="10494">
                <a:effectLst>
                  <a:outerShdw blurRad="25146" dist="25146" dir="16200000" rotWithShape="0">
                    <a:srgbClr val="000000">
                      <a:alpha val="34000"/>
                    </a:srgbClr>
                  </a:outerShdw>
                </a:effectLst>
              </a:defRPr>
            </a:lvl1pPr>
          </a:lstStyle>
          <a:p>
            <a:r>
              <a:rPr dirty="0"/>
              <a:t>Body Image, Eating Disorders: The Jewish Experience</a:t>
            </a:r>
          </a:p>
        </p:txBody>
      </p:sp>
      <p:sp>
        <p:nvSpPr>
          <p:cNvPr id="139" name="Madeline Altabe, PhD…"/>
          <p:cNvSpPr txBox="1">
            <a:spLocks noGrp="1"/>
          </p:cNvSpPr>
          <p:nvPr>
            <p:ph type="subTitle" sz="quarter" idx="1"/>
          </p:nvPr>
        </p:nvSpPr>
        <p:spPr>
          <a:xfrm>
            <a:off x="3454400" y="8305799"/>
            <a:ext cx="17475200" cy="3463413"/>
          </a:xfrm>
          <a:prstGeom prst="rect">
            <a:avLst/>
          </a:prstGeom>
        </p:spPr>
        <p:txBody>
          <a:bodyPr>
            <a:normAutofit/>
          </a:bodyPr>
          <a:lstStyle/>
          <a:p>
            <a:pPr defTabSz="652145">
              <a:defRPr sz="3634">
                <a:effectLst>
                  <a:outerShdw blurRad="20066" dist="10033" dir="16200000" rotWithShape="0">
                    <a:srgbClr val="000000">
                      <a:alpha val="48000"/>
                    </a:srgbClr>
                  </a:outerShdw>
                </a:effectLst>
              </a:defRPr>
            </a:pPr>
            <a:r>
              <a:rPr dirty="0"/>
              <a:t>Madeline Altabe, PhD</a:t>
            </a:r>
            <a:endParaRPr lang="en-US" dirty="0"/>
          </a:p>
          <a:p>
            <a:pPr defTabSz="652145">
              <a:defRPr sz="3634">
                <a:effectLst>
                  <a:outerShdw blurRad="20066" dist="10033" dir="16200000" rotWithShape="0">
                    <a:srgbClr val="000000">
                      <a:alpha val="48000"/>
                    </a:srgbClr>
                  </a:outerShdw>
                </a:effectLst>
              </a:defRPr>
            </a:pPr>
            <a:r>
              <a:rPr lang="en-US" dirty="0"/>
              <a:t>Associate Professor &amp; PsyD Coordinator – Brenau University</a:t>
            </a:r>
          </a:p>
          <a:p>
            <a:pPr defTabSz="652145">
              <a:defRPr sz="3634">
                <a:effectLst>
                  <a:outerShdw blurRad="20066" dist="10033" dir="16200000" rotWithShape="0">
                    <a:srgbClr val="000000">
                      <a:alpha val="48000"/>
                    </a:srgbClr>
                  </a:outerShdw>
                </a:effectLst>
              </a:defRPr>
            </a:pPr>
            <a:r>
              <a:rPr lang="en-US" dirty="0"/>
              <a:t>AJP Education Committee</a:t>
            </a:r>
            <a:endParaRPr dirty="0"/>
          </a:p>
          <a:p>
            <a:pPr defTabSz="652145">
              <a:defRPr sz="3634">
                <a:effectLst>
                  <a:outerShdw blurRad="20066" dist="10033" dir="16200000" rotWithShape="0">
                    <a:srgbClr val="000000">
                      <a:alpha val="48000"/>
                    </a:srgbClr>
                  </a:outerShdw>
                </a:effectLst>
              </a:defRPr>
            </a:pPr>
            <a:r>
              <a:rPr dirty="0"/>
              <a:t>Association of Jewish Psychologists Webinar</a:t>
            </a:r>
          </a:p>
          <a:p>
            <a:pPr defTabSz="652145">
              <a:defRPr sz="3634">
                <a:effectLst>
                  <a:outerShdw blurRad="20066" dist="10033" dir="16200000" rotWithShape="0">
                    <a:srgbClr val="000000">
                      <a:alpha val="48000"/>
                    </a:srgbClr>
                  </a:outerShdw>
                </a:effectLst>
              </a:defRPr>
            </a:pPr>
            <a:r>
              <a:rPr dirty="0"/>
              <a:t>July 23,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C95F659-5B09-534D-B026-29D0CC2A0B92}"/>
              </a:ext>
            </a:extLst>
          </p:cNvPr>
          <p:cNvSpPr>
            <a:spLocks noGrp="1"/>
          </p:cNvSpPr>
          <p:nvPr>
            <p:ph type="title"/>
          </p:nvPr>
        </p:nvSpPr>
        <p:spPr>
          <a:xfrm>
            <a:off x="2387600" y="1193800"/>
            <a:ext cx="19621500" cy="2324100"/>
          </a:xfrm>
        </p:spPr>
        <p:txBody>
          <a:bodyPr anchor="ctr">
            <a:normAutofit/>
          </a:bodyPr>
          <a:lstStyle/>
          <a:p>
            <a:r>
              <a:rPr lang="en-US" dirty="0"/>
              <a:t>Social experience that impact ED</a:t>
            </a:r>
          </a:p>
        </p:txBody>
      </p:sp>
      <p:sp>
        <p:nvSpPr>
          <p:cNvPr id="19" name="Text Placeholder 2">
            <a:extLst>
              <a:ext uri="{FF2B5EF4-FFF2-40B4-BE49-F238E27FC236}">
                <a16:creationId xmlns:a16="http://schemas.microsoft.com/office/drawing/2014/main" id="{E80BE896-26A4-036D-EF1E-413666658DD8}"/>
              </a:ext>
            </a:extLst>
          </p:cNvPr>
          <p:cNvSpPr>
            <a:spLocks noGrp="1"/>
          </p:cNvSpPr>
          <p:nvPr>
            <p:ph type="body" idx="4294967295"/>
          </p:nvPr>
        </p:nvSpPr>
        <p:spPr>
          <a:xfrm>
            <a:off x="2387600" y="4330700"/>
            <a:ext cx="19621500" cy="7899400"/>
          </a:xfrm>
        </p:spPr>
        <p:txBody>
          <a:bodyPr/>
          <a:lstStyle/>
          <a:p>
            <a:r>
              <a:rPr lang="en-US" dirty="0">
                <a:solidFill>
                  <a:schemeClr val="bg1">
                    <a:lumMod val="75000"/>
                    <a:alpha val="80000"/>
                  </a:schemeClr>
                </a:solidFill>
              </a:rPr>
              <a:t>Teasing</a:t>
            </a:r>
          </a:p>
          <a:p>
            <a:r>
              <a:rPr lang="en-US" dirty="0">
                <a:solidFill>
                  <a:schemeClr val="bg1">
                    <a:lumMod val="75000"/>
                    <a:alpha val="80000"/>
                  </a:schemeClr>
                </a:solidFill>
              </a:rPr>
              <a:t>Sexual and physical abuse</a:t>
            </a:r>
          </a:p>
          <a:p>
            <a:r>
              <a:rPr lang="en-US" dirty="0">
                <a:solidFill>
                  <a:schemeClr val="bg1">
                    <a:lumMod val="75000"/>
                    <a:alpha val="80000"/>
                  </a:schemeClr>
                </a:solidFill>
              </a:rPr>
              <a:t>Acculturative stress</a:t>
            </a:r>
          </a:p>
          <a:p>
            <a:r>
              <a:rPr lang="en-US" dirty="0">
                <a:solidFill>
                  <a:schemeClr val="bg1">
                    <a:lumMod val="75000"/>
                    <a:alpha val="80000"/>
                  </a:schemeClr>
                </a:solidFill>
              </a:rPr>
              <a:t>Discrimination</a:t>
            </a:r>
          </a:p>
        </p:txBody>
      </p:sp>
    </p:spTree>
    <p:extLst>
      <p:ext uri="{BB962C8B-B14F-4D97-AF65-F5344CB8AC3E}">
        <p14:creationId xmlns:p14="http://schemas.microsoft.com/office/powerpoint/2010/main" val="1041310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a:extLst>
              <a:ext uri="{FF2B5EF4-FFF2-40B4-BE49-F238E27FC236}">
                <a16:creationId xmlns:a16="http://schemas.microsoft.com/office/drawing/2014/main" id="{7DD57603-938D-8F76-59B1-DA46CE976E0D}"/>
              </a:ext>
            </a:extLst>
          </p:cNvPr>
          <p:cNvSpPr>
            <a:spLocks noGrp="1"/>
          </p:cNvSpPr>
          <p:nvPr>
            <p:ph type="title"/>
          </p:nvPr>
        </p:nvSpPr>
        <p:spPr>
          <a:xfrm>
            <a:off x="2387600" y="1193800"/>
            <a:ext cx="19621500" cy="2324100"/>
          </a:xfrm>
        </p:spPr>
        <p:txBody>
          <a:bodyPr>
            <a:normAutofit fontScale="90000"/>
          </a:bodyPr>
          <a:lstStyle/>
          <a:p>
            <a:r>
              <a:rPr lang="en-US" dirty="0"/>
              <a:t>Weight/Size Discrimination &amp; Other Biases </a:t>
            </a:r>
            <a:r>
              <a:rPr lang="en-US" sz="4900" dirty="0"/>
              <a:t>(Mason, et al., 2021)</a:t>
            </a:r>
          </a:p>
        </p:txBody>
      </p:sp>
      <p:sp>
        <p:nvSpPr>
          <p:cNvPr id="154" name="Weight/size discrimination - (e.g. teasing) predicts ED…"/>
          <p:cNvSpPr txBox="1">
            <a:spLocks noGrp="1"/>
          </p:cNvSpPr>
          <p:nvPr>
            <p:ph type="body" idx="1"/>
          </p:nvPr>
        </p:nvSpPr>
        <p:spPr>
          <a:xfrm>
            <a:off x="2387600" y="4330700"/>
            <a:ext cx="19621500" cy="7899400"/>
          </a:xfrm>
        </p:spPr>
        <p:txBody>
          <a:bodyPr anchor="ctr">
            <a:normAutofit/>
          </a:bodyPr>
          <a:lstStyle/>
          <a:p>
            <a:pPr>
              <a:buBlip>
                <a:blip r:embed="rId3"/>
              </a:buBlip>
            </a:pPr>
            <a:r>
              <a:rPr dirty="0">
                <a:solidFill>
                  <a:schemeClr val="bg1">
                    <a:lumMod val="75000"/>
                    <a:alpha val="80000"/>
                  </a:schemeClr>
                </a:solidFill>
              </a:rPr>
              <a:t>Weight/size discrimination - (e.g. teasing) predicts ED</a:t>
            </a:r>
          </a:p>
          <a:p>
            <a:pPr>
              <a:buBlip>
                <a:blip r:embed="rId3"/>
              </a:buBlip>
            </a:pPr>
            <a:r>
              <a:rPr dirty="0">
                <a:solidFill>
                  <a:schemeClr val="bg1">
                    <a:lumMod val="75000"/>
                    <a:alpha val="80000"/>
                  </a:schemeClr>
                </a:solidFill>
              </a:rPr>
              <a:t>Meta-analysis - racial discrimination is a modest predictor of ED </a:t>
            </a:r>
          </a:p>
          <a:p>
            <a:pPr>
              <a:buBlip>
                <a:blip r:embed="rId3"/>
              </a:buBlip>
            </a:pPr>
            <a:r>
              <a:rPr dirty="0">
                <a:solidFill>
                  <a:schemeClr val="bg1">
                    <a:lumMod val="75000"/>
                    <a:alpha val="80000"/>
                  </a:schemeClr>
                </a:solidFill>
              </a:rPr>
              <a:t>Combinations of multiple forms of discrimination increase risk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72ABDCA-538C-7FB0-9C81-8C740125CAA1}"/>
              </a:ext>
            </a:extLst>
          </p:cNvPr>
          <p:cNvSpPr>
            <a:spLocks noGrp="1"/>
          </p:cNvSpPr>
          <p:nvPr>
            <p:ph type="title"/>
          </p:nvPr>
        </p:nvSpPr>
        <p:spPr>
          <a:xfrm>
            <a:off x="2387600" y="1193800"/>
            <a:ext cx="19621500" cy="2324100"/>
          </a:xfrm>
        </p:spPr>
        <p:txBody>
          <a:bodyPr anchor="ctr">
            <a:normAutofit fontScale="90000"/>
          </a:bodyPr>
          <a:lstStyle/>
          <a:p>
            <a:pPr>
              <a:lnSpc>
                <a:spcPct val="90000"/>
              </a:lnSpc>
            </a:pPr>
            <a:r>
              <a:rPr lang="en-US" sz="8000" dirty="0"/>
              <a:t>Example Study : Weight and Appearance Discrimination (</a:t>
            </a:r>
            <a:r>
              <a:rPr lang="en-US" sz="8000" dirty="0" err="1"/>
              <a:t>Cohrdes</a:t>
            </a:r>
            <a:r>
              <a:rPr lang="en-US" sz="8000" dirty="0"/>
              <a:t>, et al. , 2021)</a:t>
            </a:r>
          </a:p>
        </p:txBody>
      </p:sp>
      <p:pic>
        <p:nvPicPr>
          <p:cNvPr id="5" name="Picture 4" descr="A diagram of a diagram&#10;&#10;AI-generated content may be incorrect.">
            <a:extLst>
              <a:ext uri="{FF2B5EF4-FFF2-40B4-BE49-F238E27FC236}">
                <a16:creationId xmlns:a16="http://schemas.microsoft.com/office/drawing/2014/main" id="{ABCE3FE6-26B4-F83C-154D-6DC0349BFAE1}"/>
              </a:ext>
            </a:extLst>
          </p:cNvPr>
          <p:cNvPicPr>
            <a:picLocks noChangeAspect="1"/>
          </p:cNvPicPr>
          <p:nvPr/>
        </p:nvPicPr>
        <p:blipFill>
          <a:blip r:embed="rId3">
            <a:extLst>
              <a:ext uri="{28A0092B-C50C-407E-A947-70E740481C1C}">
                <a14:useLocalDpi xmlns:a14="http://schemas.microsoft.com/office/drawing/2010/main" val="0"/>
              </a:ext>
            </a:extLst>
          </a:blip>
          <a:srcRect t="10761" r="1" b="15909"/>
          <a:stretch>
            <a:fillRect/>
          </a:stretch>
        </p:blipFill>
        <p:spPr>
          <a:xfrm>
            <a:off x="2387600" y="3708400"/>
            <a:ext cx="19621500" cy="8705088"/>
          </a:xfrm>
          <a:prstGeom prst="rect">
            <a:avLst/>
          </a:prstGeom>
          <a:noFill/>
          <a:ln w="12700">
            <a:miter lim="400000"/>
          </a:ln>
        </p:spPr>
      </p:pic>
    </p:spTree>
    <p:extLst>
      <p:ext uri="{BB962C8B-B14F-4D97-AF65-F5344CB8AC3E}">
        <p14:creationId xmlns:p14="http://schemas.microsoft.com/office/powerpoint/2010/main" val="13989923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253C959-2B9B-9B4D-E957-4528DC5C1A66}"/>
              </a:ext>
            </a:extLst>
          </p:cNvPr>
          <p:cNvSpPr>
            <a:spLocks noGrp="1"/>
          </p:cNvSpPr>
          <p:nvPr>
            <p:ph type="title"/>
          </p:nvPr>
        </p:nvSpPr>
        <p:spPr>
          <a:xfrm>
            <a:off x="3454400" y="3200400"/>
            <a:ext cx="17475200" cy="3962400"/>
          </a:xfrm>
        </p:spPr>
        <p:txBody>
          <a:bodyPr anchor="b">
            <a:normAutofit/>
          </a:bodyPr>
          <a:lstStyle/>
          <a:p>
            <a:r>
              <a:rPr lang="en-US" dirty="0"/>
              <a:t>So what about Jewish Body image</a:t>
            </a:r>
          </a:p>
        </p:txBody>
      </p:sp>
      <p:sp>
        <p:nvSpPr>
          <p:cNvPr id="11" name="Text Placeholder 3">
            <a:extLst>
              <a:ext uri="{FF2B5EF4-FFF2-40B4-BE49-F238E27FC236}">
                <a16:creationId xmlns:a16="http://schemas.microsoft.com/office/drawing/2014/main" id="{7915A4B0-E399-638B-1BFB-18C0F680594C}"/>
              </a:ext>
            </a:extLst>
          </p:cNvPr>
          <p:cNvSpPr>
            <a:spLocks noGrp="1"/>
          </p:cNvSpPr>
          <p:nvPr>
            <p:ph type="body" sz="quarter" idx="1"/>
          </p:nvPr>
        </p:nvSpPr>
        <p:spPr>
          <a:xfrm>
            <a:off x="3454400" y="8305800"/>
            <a:ext cx="17475200" cy="1981200"/>
          </a:xfrm>
        </p:spPr>
        <p:txBody>
          <a:bodyPr anchor="t">
            <a:normAutofit/>
          </a:bodyPr>
          <a:lstStyle/>
          <a:p>
            <a:pPr>
              <a:spcAft>
                <a:spcPts val="600"/>
              </a:spcAft>
            </a:pPr>
            <a:r>
              <a:rPr lang="en-US" dirty="0"/>
              <a:t>“funny but you don’t look Jewish”</a:t>
            </a:r>
          </a:p>
        </p:txBody>
      </p:sp>
    </p:spTree>
    <p:extLst>
      <p:ext uri="{BB962C8B-B14F-4D97-AF65-F5344CB8AC3E}">
        <p14:creationId xmlns:p14="http://schemas.microsoft.com/office/powerpoint/2010/main" val="30098620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Jews, discrimination and body image"/>
          <p:cNvSpPr txBox="1">
            <a:spLocks noGrp="1"/>
          </p:cNvSpPr>
          <p:nvPr>
            <p:ph type="title"/>
          </p:nvPr>
        </p:nvSpPr>
        <p:spPr>
          <a:prstGeom prst="rect">
            <a:avLst/>
          </a:prstGeom>
        </p:spPr>
        <p:txBody>
          <a:bodyPr/>
          <a:lstStyle/>
          <a:p>
            <a:r>
              <a:t>Jews, discrimination and body image</a:t>
            </a:r>
          </a:p>
        </p:txBody>
      </p:sp>
      <p:sp>
        <p:nvSpPr>
          <p:cNvPr id="157" name="Discrimination is a risk for ED pathology - applies to all discriminated groups studied (meta-analysis) - and remember the other factors/abuse happens to the body…"/>
          <p:cNvSpPr txBox="1">
            <a:spLocks noGrp="1"/>
          </p:cNvSpPr>
          <p:nvPr>
            <p:ph type="body" idx="1"/>
          </p:nvPr>
        </p:nvSpPr>
        <p:spPr>
          <a:prstGeom prst="rect">
            <a:avLst/>
          </a:prstGeom>
        </p:spPr>
        <p:txBody>
          <a:bodyPr>
            <a:normAutofit fontScale="92500"/>
          </a:bodyPr>
          <a:lstStyle/>
          <a:p>
            <a:pPr marL="490727" indent="-490727" defTabSz="693419">
              <a:spcBef>
                <a:spcPts val="3200"/>
              </a:spcBef>
              <a:buBlip>
                <a:blip r:embed="rId3"/>
              </a:buBlip>
              <a:defRPr sz="4200">
                <a:effectLst>
                  <a:outerShdw blurRad="21336" dist="10668" dir="5400000" rotWithShape="0">
                    <a:srgbClr val="FFFFFF"/>
                  </a:outerShdw>
                </a:effectLst>
              </a:defRPr>
            </a:pPr>
            <a:r>
              <a:rPr dirty="0"/>
              <a:t>Discrimination is a risk for ED pathology - applies to all discriminated groups studied (meta-analysis) - and remember the other factors/abuse happens to the body</a:t>
            </a:r>
          </a:p>
          <a:p>
            <a:pPr marL="490727" indent="-490727" defTabSz="693419">
              <a:spcBef>
                <a:spcPts val="3200"/>
              </a:spcBef>
              <a:buBlip>
                <a:blip r:embed="rId3"/>
              </a:buBlip>
              <a:defRPr sz="4200">
                <a:effectLst>
                  <a:outerShdw blurRad="21336" dist="10668" dir="5400000" rotWithShape="0">
                    <a:srgbClr val="FFFFFF"/>
                  </a:outerShdw>
                </a:effectLst>
              </a:defRPr>
            </a:pPr>
            <a:r>
              <a:rPr dirty="0"/>
              <a:t>Antisemitism and BI/ED  - not well studied - but likely</a:t>
            </a:r>
          </a:p>
          <a:p>
            <a:pPr marL="490727" indent="-490727" defTabSz="693419">
              <a:spcBef>
                <a:spcPts val="3200"/>
              </a:spcBef>
              <a:buBlip>
                <a:blip r:embed="rId3"/>
              </a:buBlip>
              <a:defRPr sz="4200">
                <a:effectLst>
                  <a:outerShdw blurRad="21336" dist="10668" dir="5400000" rotWithShape="0">
                    <a:srgbClr val="FFFFFF"/>
                  </a:outerShdw>
                </a:effectLst>
              </a:defRPr>
            </a:pPr>
            <a:r>
              <a:rPr dirty="0"/>
              <a:t>Physical stereotypes of Jews and BI/ED - open for exploration </a:t>
            </a:r>
            <a:endParaRPr lang="en-US" dirty="0"/>
          </a:p>
          <a:p>
            <a:pPr marL="1074927" lvl="1" indent="-490727" defTabSz="693419">
              <a:spcBef>
                <a:spcPts val="3200"/>
              </a:spcBef>
              <a:defRPr sz="4200">
                <a:effectLst>
                  <a:outerShdw blurRad="21336" dist="10668" dir="5400000" rotWithShape="0">
                    <a:srgbClr val="FFFFFF"/>
                  </a:outerShdw>
                </a:effectLst>
              </a:defRPr>
            </a:pPr>
            <a:r>
              <a:rPr lang="en-US" dirty="0"/>
              <a:t>(</a:t>
            </a:r>
            <a:r>
              <a:rPr lang="en-US" dirty="0" err="1"/>
              <a:t>Streigel</a:t>
            </a:r>
            <a:r>
              <a:rPr lang="en-US" dirty="0"/>
              <a:t>-Moore, 2002): White participants with ethnic features noted impact discrimination</a:t>
            </a:r>
          </a:p>
          <a:p>
            <a:pPr marL="1074927" lvl="1" indent="-490727" defTabSz="693419">
              <a:spcBef>
                <a:spcPts val="3200"/>
              </a:spcBef>
              <a:defRPr sz="4200">
                <a:effectLst>
                  <a:outerShdw blurRad="21336" dist="10668" dir="5400000" rotWithShape="0">
                    <a:srgbClr val="FFFFFF"/>
                  </a:outerShdw>
                </a:effectLst>
              </a:defRPr>
            </a:pPr>
            <a:r>
              <a:rPr lang="en-US" dirty="0"/>
              <a:t>American whiteness/thinness part of the acculturation of Jews - lack of studies on the impact)</a:t>
            </a:r>
            <a:endParaRPr dirty="0"/>
          </a:p>
          <a:p>
            <a:pPr marL="981455" lvl="1" indent="-490727" defTabSz="693419">
              <a:spcBef>
                <a:spcPts val="3200"/>
              </a:spcBef>
              <a:buBlip>
                <a:blip r:embed="rId3"/>
              </a:buBlip>
              <a:defRPr sz="4200">
                <a:effectLst>
                  <a:outerShdw blurRad="21336" dist="10668" dir="5400000" rotWithShape="0">
                    <a:srgbClr val="FFFFFF"/>
                  </a:outerShdw>
                </a:effectLst>
              </a:defRPr>
            </a:pPr>
            <a:r>
              <a:rPr lang="en-US" dirty="0"/>
              <a:t>Historical contrast: </a:t>
            </a:r>
            <a:r>
              <a:rPr dirty="0"/>
              <a:t>(Inquisition was based on social identity - changeable; Holocaust was race - fixed and physical)</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Measuring Cultural and Religious Identity in Jewish Americans (Friedlander, et al., 2010)"/>
          <p:cNvSpPr txBox="1">
            <a:spLocks noGrp="1"/>
          </p:cNvSpPr>
          <p:nvPr>
            <p:ph type="title"/>
          </p:nvPr>
        </p:nvSpPr>
        <p:spPr>
          <a:prstGeom prst="rect">
            <a:avLst/>
          </a:prstGeom>
        </p:spPr>
        <p:txBody>
          <a:bodyPr/>
          <a:lstStyle>
            <a:lvl1pPr defTabSz="635634">
              <a:defRPr sz="7237">
                <a:effectLst>
                  <a:outerShdw blurRad="9779" dist="9779" dir="16200000" rotWithShape="0">
                    <a:srgbClr val="000000">
                      <a:alpha val="50000"/>
                    </a:srgbClr>
                  </a:outerShdw>
                </a:effectLst>
              </a:defRPr>
            </a:lvl1pPr>
          </a:lstStyle>
          <a:p>
            <a:r>
              <a:t>Measuring Cultural and Religious Identity in Jewish Americans (Friedlander, et al., 2010)</a:t>
            </a:r>
          </a:p>
        </p:txBody>
      </p:sp>
      <p:sp>
        <p:nvSpPr>
          <p:cNvPr id="160" name="Religious Identity Statements…"/>
          <p:cNvSpPr txBox="1">
            <a:spLocks noGrp="1"/>
          </p:cNvSpPr>
          <p:nvPr>
            <p:ph type="body" idx="1"/>
          </p:nvPr>
        </p:nvSpPr>
        <p:spPr>
          <a:prstGeom prst="rect">
            <a:avLst/>
          </a:prstGeom>
        </p:spPr>
        <p:txBody>
          <a:bodyPr>
            <a:normAutofit lnSpcReduction="10000"/>
          </a:bodyPr>
          <a:lstStyle/>
          <a:p>
            <a:pPr marL="578358" indent="-578358" defTabSz="817244">
              <a:spcBef>
                <a:spcPts val="3800"/>
              </a:spcBef>
              <a:buBlip>
                <a:blip r:embed="rId3"/>
              </a:buBlip>
              <a:defRPr sz="4950">
                <a:effectLst>
                  <a:outerShdw blurRad="25146" dist="12573" dir="5400000" rotWithShape="0">
                    <a:srgbClr val="FFFFFF"/>
                  </a:outerShdw>
                </a:effectLst>
              </a:defRPr>
            </a:pPr>
            <a:r>
              <a:t>Religious Identity Statements</a:t>
            </a:r>
          </a:p>
          <a:p>
            <a:pPr marL="1156716" lvl="1" indent="-578358" defTabSz="817244">
              <a:spcBef>
                <a:spcPts val="3800"/>
              </a:spcBef>
              <a:buBlip>
                <a:blip r:embed="rId3"/>
              </a:buBlip>
              <a:defRPr sz="4950">
                <a:effectLst>
                  <a:outerShdw blurRad="25146" dist="12573" dir="5400000" rotWithShape="0">
                    <a:srgbClr val="FFFFFF"/>
                  </a:outerShdw>
                </a:effectLst>
              </a:defRPr>
            </a:pPr>
            <a:r>
              <a:t>I show my Jewish Identity by the way I dress</a:t>
            </a:r>
          </a:p>
          <a:p>
            <a:pPr marL="1156716" lvl="1" indent="-578358" defTabSz="817244">
              <a:spcBef>
                <a:spcPts val="3800"/>
              </a:spcBef>
              <a:buBlip>
                <a:blip r:embed="rId3"/>
              </a:buBlip>
              <a:defRPr sz="4950">
                <a:effectLst>
                  <a:outerShdw blurRad="25146" dist="12573" dir="5400000" rotWithShape="0">
                    <a:srgbClr val="FFFFFF"/>
                  </a:outerShdw>
                </a:effectLst>
              </a:defRPr>
            </a:pPr>
            <a:r>
              <a:t>I observe the Sabbath</a:t>
            </a:r>
          </a:p>
          <a:p>
            <a:pPr marL="578358" indent="-578358" defTabSz="817244">
              <a:spcBef>
                <a:spcPts val="3800"/>
              </a:spcBef>
              <a:buBlip>
                <a:blip r:embed="rId3"/>
              </a:buBlip>
              <a:defRPr sz="4950">
                <a:effectLst>
                  <a:outerShdw blurRad="25146" dist="12573" dir="5400000" rotWithShape="0">
                    <a:srgbClr val="FFFFFF"/>
                  </a:outerShdw>
                </a:effectLst>
              </a:defRPr>
            </a:pPr>
            <a:r>
              <a:t>Cultural Identity Statements</a:t>
            </a:r>
          </a:p>
          <a:p>
            <a:pPr marL="1156716" lvl="1" indent="-578358" defTabSz="817244">
              <a:spcBef>
                <a:spcPts val="3800"/>
              </a:spcBef>
              <a:buBlip>
                <a:blip r:embed="rId3"/>
              </a:buBlip>
              <a:defRPr sz="4950">
                <a:effectLst>
                  <a:outerShdw blurRad="25146" dist="12573" dir="5400000" rotWithShape="0">
                    <a:srgbClr val="FFFFFF"/>
                  </a:outerShdw>
                </a:effectLst>
              </a:defRPr>
            </a:pPr>
            <a:r>
              <a:t>I feel connected to Judaism through my Jewish ancestors</a:t>
            </a:r>
          </a:p>
          <a:p>
            <a:pPr marL="1156716" lvl="1" indent="-578358" defTabSz="817244">
              <a:spcBef>
                <a:spcPts val="3800"/>
              </a:spcBef>
              <a:buBlip>
                <a:blip r:embed="rId3"/>
              </a:buBlip>
              <a:defRPr sz="4950">
                <a:effectLst>
                  <a:outerShdw blurRad="25146" dist="12573" dir="5400000" rotWithShape="0">
                    <a:srgbClr val="FFFFFF"/>
                  </a:outerShdw>
                </a:effectLst>
              </a:defRPr>
            </a:pPr>
            <a:r>
              <a:t>I am active in a Jewish community center or organization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Jews in North America"/>
          <p:cNvSpPr txBox="1">
            <a:spLocks noGrp="1"/>
          </p:cNvSpPr>
          <p:nvPr>
            <p:ph type="title"/>
          </p:nvPr>
        </p:nvSpPr>
        <p:spPr>
          <a:prstGeom prst="rect">
            <a:avLst/>
          </a:prstGeom>
        </p:spPr>
        <p:txBody>
          <a:bodyPr/>
          <a:lstStyle/>
          <a:p>
            <a:r>
              <a:t>Jews in North America</a:t>
            </a:r>
          </a:p>
        </p:txBody>
      </p:sp>
      <p:sp>
        <p:nvSpPr>
          <p:cNvPr id="165" name="Started 20th century as “other” based on physical and social traits…"/>
          <p:cNvSpPr txBox="1">
            <a:spLocks noGrp="1"/>
          </p:cNvSpPr>
          <p:nvPr>
            <p:ph type="body" idx="1"/>
          </p:nvPr>
        </p:nvSpPr>
        <p:spPr>
          <a:prstGeom prst="rect">
            <a:avLst/>
          </a:prstGeom>
        </p:spPr>
        <p:txBody>
          <a:bodyPr/>
          <a:lstStyle/>
          <a:p>
            <a:pPr>
              <a:buBlip>
                <a:blip r:embed="rId2"/>
              </a:buBlip>
            </a:pPr>
            <a:r>
              <a:rPr dirty="0"/>
              <a:t>Started 20th century as “other” based on physical and social traits</a:t>
            </a:r>
          </a:p>
          <a:p>
            <a:pPr>
              <a:buBlip>
                <a:blip r:embed="rId2"/>
              </a:buBlip>
            </a:pPr>
            <a:r>
              <a:rPr dirty="0"/>
              <a:t>On becoming “white” over the 20th century - rhinoplasty</a:t>
            </a:r>
          </a:p>
          <a:p>
            <a:pPr>
              <a:buBlip>
                <a:blip r:embed="rId2"/>
              </a:buBlip>
            </a:pPr>
            <a:r>
              <a:rPr dirty="0"/>
              <a:t>On re-embracing Jewish traits and appearance (natural hair, wearing jewelry &amp; kippot)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Ultra-Orthodox and Eating Disorders"/>
          <p:cNvSpPr txBox="1">
            <a:spLocks noGrp="1"/>
          </p:cNvSpPr>
          <p:nvPr>
            <p:ph type="title"/>
          </p:nvPr>
        </p:nvSpPr>
        <p:spPr>
          <a:prstGeom prst="rect">
            <a:avLst/>
          </a:prstGeom>
        </p:spPr>
        <p:txBody>
          <a:bodyPr/>
          <a:lstStyle/>
          <a:p>
            <a:r>
              <a:t>Ultra-Orthodox and Eating Disorders</a:t>
            </a:r>
          </a:p>
        </p:txBody>
      </p:sp>
      <p:sp>
        <p:nvSpPr>
          <p:cNvPr id="177" name="Bachner-Malman &amp; Zohar 2019 review of cultural and religious impact…"/>
          <p:cNvSpPr txBox="1">
            <a:spLocks noGrp="1"/>
          </p:cNvSpPr>
          <p:nvPr>
            <p:ph type="body" idx="1"/>
          </p:nvPr>
        </p:nvSpPr>
        <p:spPr>
          <a:prstGeom prst="rect">
            <a:avLst/>
          </a:prstGeom>
        </p:spPr>
        <p:txBody>
          <a:bodyPr/>
          <a:lstStyle/>
          <a:p>
            <a:pPr>
              <a:buBlip>
                <a:blip r:embed="rId3"/>
              </a:buBlip>
            </a:pPr>
            <a:r>
              <a:t>Bachner-Malman &amp; Zohar 2019 review of cultural and religious impact</a:t>
            </a:r>
          </a:p>
          <a:p>
            <a:pPr lvl="1">
              <a:buBlip>
                <a:blip r:embed="rId3"/>
              </a:buBlip>
            </a:pPr>
            <a:r>
              <a:t>Vulnerability: achievement pressures, selflessness in female role expectations, modesty that promotes body shame</a:t>
            </a:r>
          </a:p>
          <a:p>
            <a:pPr lvl="1">
              <a:buBlip>
                <a:blip r:embed="rId3"/>
              </a:buBlip>
            </a:pPr>
            <a:r>
              <a:t>Protective: strong faith, connection between food and spirituality (e.g prayers before and after meals), modesty that reduces body objectification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nd vulnerability in ultra-orthodox males"/>
          <p:cNvSpPr txBox="1">
            <a:spLocks noGrp="1"/>
          </p:cNvSpPr>
          <p:nvPr>
            <p:ph type="title"/>
          </p:nvPr>
        </p:nvSpPr>
        <p:spPr>
          <a:prstGeom prst="rect">
            <a:avLst/>
          </a:prstGeom>
        </p:spPr>
        <p:txBody>
          <a:bodyPr>
            <a:normAutofit/>
          </a:bodyPr>
          <a:lstStyle>
            <a:lvl1pPr defTabSz="742950">
              <a:defRPr sz="8460">
                <a:effectLst>
                  <a:outerShdw blurRad="11430" dist="11430" dir="16200000" rotWithShape="0">
                    <a:srgbClr val="000000">
                      <a:alpha val="50000"/>
                    </a:srgbClr>
                  </a:outerShdw>
                </a:effectLst>
              </a:defRPr>
            </a:lvl1pPr>
          </a:lstStyle>
          <a:p>
            <a:r>
              <a:rPr dirty="0"/>
              <a:t>…and vulnerability in ultra-orthodox males</a:t>
            </a:r>
            <a:r>
              <a:rPr lang="en-US" dirty="0"/>
              <a:t> </a:t>
            </a:r>
            <a:r>
              <a:rPr lang="en-US" sz="4400" dirty="0"/>
              <a:t>(Laufer, et al., 2023)</a:t>
            </a:r>
            <a:endParaRPr sz="4400" dirty="0"/>
          </a:p>
        </p:txBody>
      </p:sp>
      <p:sp>
        <p:nvSpPr>
          <p:cNvPr id="180" name="Moving for residential yeshiva study at 14…"/>
          <p:cNvSpPr txBox="1">
            <a:spLocks noGrp="1"/>
          </p:cNvSpPr>
          <p:nvPr>
            <p:ph type="body" idx="1"/>
          </p:nvPr>
        </p:nvSpPr>
        <p:spPr>
          <a:prstGeom prst="rect">
            <a:avLst/>
          </a:prstGeom>
        </p:spPr>
        <p:txBody>
          <a:bodyPr/>
          <a:lstStyle/>
          <a:p>
            <a:pPr>
              <a:buBlip>
                <a:blip r:embed="rId3"/>
              </a:buBlip>
            </a:pPr>
            <a:r>
              <a:rPr dirty="0"/>
              <a:t>Moving for residential yeshiva study at 14</a:t>
            </a:r>
          </a:p>
          <a:p>
            <a:pPr>
              <a:buBlip>
                <a:blip r:embed="rId3"/>
              </a:buBlip>
            </a:pPr>
            <a:r>
              <a:rPr dirty="0"/>
              <a:t>Increase asceticism in isolated religious life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CEE6-AE33-BC3B-C5EC-2241D5E6D935}"/>
              </a:ext>
            </a:extLst>
          </p:cNvPr>
          <p:cNvSpPr>
            <a:spLocks noGrp="1"/>
          </p:cNvSpPr>
          <p:nvPr>
            <p:ph type="title"/>
          </p:nvPr>
        </p:nvSpPr>
        <p:spPr>
          <a:xfrm>
            <a:off x="3454400" y="3200400"/>
            <a:ext cx="8226323" cy="7831394"/>
          </a:xfrm>
        </p:spPr>
        <p:txBody>
          <a:bodyPr anchor="b">
            <a:normAutofit/>
          </a:bodyPr>
          <a:lstStyle/>
          <a:p>
            <a:pPr>
              <a:lnSpc>
                <a:spcPct val="90000"/>
              </a:lnSpc>
            </a:pPr>
            <a:r>
              <a:rPr lang="en-US" sz="9000" dirty="0"/>
              <a:t>Where do we go from here to address </a:t>
            </a:r>
            <a:r>
              <a:rPr lang="en-US" sz="9000" dirty="0" err="1"/>
              <a:t>JewishBody</a:t>
            </a:r>
            <a:r>
              <a:rPr lang="en-US" sz="9000" dirty="0"/>
              <a:t> Image Issues &amp; ED?</a:t>
            </a:r>
          </a:p>
        </p:txBody>
      </p:sp>
      <p:pic>
        <p:nvPicPr>
          <p:cNvPr id="10" name="Picture 9" descr="A beach with rocks and water&#10;&#10;AI-generated content may be incorrect.">
            <a:extLst>
              <a:ext uri="{FF2B5EF4-FFF2-40B4-BE49-F238E27FC236}">
                <a16:creationId xmlns:a16="http://schemas.microsoft.com/office/drawing/2014/main" id="{D620C465-D7EF-A6B4-171C-93A2AE4DC7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03279" y="4744065"/>
            <a:ext cx="9431594" cy="6287729"/>
          </a:xfrm>
          <a:prstGeom prst="rect">
            <a:avLst/>
          </a:prstGeom>
        </p:spPr>
      </p:pic>
    </p:spTree>
    <p:extLst>
      <p:ext uri="{BB962C8B-B14F-4D97-AF65-F5344CB8AC3E}">
        <p14:creationId xmlns:p14="http://schemas.microsoft.com/office/powerpoint/2010/main" val="31288257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earning Objectives"/>
          <p:cNvSpPr txBox="1">
            <a:spLocks noGrp="1"/>
          </p:cNvSpPr>
          <p:nvPr>
            <p:ph type="title"/>
          </p:nvPr>
        </p:nvSpPr>
        <p:spPr>
          <a:xfrm>
            <a:off x="2387600" y="1193800"/>
            <a:ext cx="19621500" cy="2324100"/>
          </a:xfrm>
        </p:spPr>
        <p:txBody>
          <a:bodyPr anchor="ctr">
            <a:normAutofit/>
          </a:bodyPr>
          <a:lstStyle/>
          <a:p>
            <a:r>
              <a:t>Learning Objectives</a:t>
            </a:r>
          </a:p>
        </p:txBody>
      </p:sp>
      <p:graphicFrame>
        <p:nvGraphicFramePr>
          <p:cNvPr id="146" name="• Develop an understanding of the socio-cultural theory of body image – how cultural norms come to influence identity and create vulnerabilities to eating disorders…">
            <a:extLst>
              <a:ext uri="{FF2B5EF4-FFF2-40B4-BE49-F238E27FC236}">
                <a16:creationId xmlns:a16="http://schemas.microsoft.com/office/drawing/2014/main" id="{96E1C17E-6AAA-D92B-AD4E-133C98340BFD}"/>
              </a:ext>
            </a:extLst>
          </p:cNvPr>
          <p:cNvGraphicFramePr/>
          <p:nvPr>
            <p:extLst>
              <p:ext uri="{D42A27DB-BD31-4B8C-83A1-F6EECF244321}">
                <p14:modId xmlns:p14="http://schemas.microsoft.com/office/powerpoint/2010/main" val="1353274077"/>
              </p:ext>
            </p:extLst>
          </p:nvPr>
        </p:nvGraphicFramePr>
        <p:xfrm>
          <a:off x="2387600" y="3708400"/>
          <a:ext cx="19621500" cy="870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ase Example: Rachel/Rahel"/>
          <p:cNvSpPr txBox="1">
            <a:spLocks noGrp="1"/>
          </p:cNvSpPr>
          <p:nvPr>
            <p:ph type="title"/>
          </p:nvPr>
        </p:nvSpPr>
        <p:spPr>
          <a:xfrm>
            <a:off x="2387600" y="1193800"/>
            <a:ext cx="19621500" cy="2324100"/>
          </a:xfrm>
        </p:spPr>
        <p:txBody>
          <a:bodyPr anchor="ctr">
            <a:normAutofit/>
          </a:bodyPr>
          <a:lstStyle/>
          <a:p>
            <a:r>
              <a:rPr dirty="0"/>
              <a:t>Case Example: Rachel</a:t>
            </a:r>
            <a:r>
              <a:rPr lang="en-US" dirty="0"/>
              <a:t>/Rahel</a:t>
            </a:r>
            <a:endParaRPr dirty="0"/>
          </a:p>
        </p:txBody>
      </p:sp>
      <p:sp>
        <p:nvSpPr>
          <p:cNvPr id="169" name="19 year old American born daughter of Persian Jewish immigrants. Lives at home while attending local university studying premed.…"/>
          <p:cNvSpPr txBox="1">
            <a:spLocks noGrp="1"/>
          </p:cNvSpPr>
          <p:nvPr>
            <p:ph type="body" idx="1"/>
          </p:nvPr>
        </p:nvSpPr>
        <p:spPr>
          <a:xfrm>
            <a:off x="2387600" y="4330700"/>
            <a:ext cx="19621500" cy="7899400"/>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normAutofit/>
          </a:bodyPr>
          <a:lstStyle/>
          <a:p>
            <a:pPr marL="0" indent="0" hangingPunct="0">
              <a:buSzTx/>
              <a:buNone/>
            </a:pPr>
            <a:r>
              <a:rPr kumimoji="0" lang="en-US" sz="4600" b="0" i="1" u="none" strike="noStrike" cap="none" spc="0" normalizeH="0" baseline="0" dirty="0">
                <a:ln>
                  <a:noFill/>
                </a:ln>
                <a:effectLst>
                  <a:outerShdw blurRad="25400" dist="12700" dir="5400000" rotWithShape="0">
                    <a:srgbClr val="FFFFFF"/>
                  </a:outerShdw>
                </a:effectLst>
                <a:uFillTx/>
              </a:rPr>
              <a:t>19 year old American born daughter of Persian Jewish immigrants. Lives at home while attending local university studying pre-med. Mom has had cancer diagnosis and Rachel is performing additional caregiving duties as oldest daughter </a:t>
            </a:r>
            <a:r>
              <a:rPr kumimoji="0" lang="en-US" sz="4600" b="0" u="none" strike="noStrike" cap="none" spc="0" normalizeH="0" baseline="0" dirty="0">
                <a:ln>
                  <a:noFill/>
                </a:ln>
                <a:effectLst>
                  <a:outerShdw blurRad="25400" dist="12700" dir="5400000" rotWithShape="0">
                    <a:srgbClr val="FFFFFF"/>
                  </a:outerShdw>
                </a:effectLst>
                <a:uFillTx/>
              </a:rPr>
              <a:t>Ex</a:t>
            </a:r>
            <a:r>
              <a:rPr kumimoji="0" lang="en-US" sz="4600" b="0" i="1" u="none" strike="noStrike" cap="none" spc="0" normalizeH="0" baseline="0" dirty="0">
                <a:ln>
                  <a:noFill/>
                </a:ln>
                <a:effectLst>
                  <a:outerShdw blurRad="25400" dist="12700" dir="5400000" rotWithShape="0">
                    <a:srgbClr val="FFFFFF"/>
                  </a:outerShdw>
                </a:effectLst>
                <a:uFillTx/>
              </a:rPr>
              <a:t>perienced teasing about her looks including “Jewish nose”  and short curvy figure during high school. Began using engaging in ED behaviors. States it continues to help her cope with stress.</a:t>
            </a:r>
          </a:p>
          <a:p>
            <a:pPr marL="0" indent="0" hangingPunct="0">
              <a:buSzTx/>
              <a:buNone/>
            </a:pPr>
            <a:r>
              <a:rPr kumimoji="0" lang="en-US" sz="4600" b="0" i="1" u="none" strike="noStrike" cap="none" spc="0" normalizeH="0" baseline="0" dirty="0">
                <a:ln>
                  <a:noFill/>
                </a:ln>
                <a:effectLst>
                  <a:outerShdw blurRad="25400" dist="12700" dir="5400000" rotWithShape="0">
                    <a:srgbClr val="FFFFFF"/>
                  </a:outerShdw>
                </a:effectLst>
                <a:uFillTx/>
              </a:rPr>
              <a:t>Currently meets criteria for anorexia, binging-purging type</a:t>
            </a:r>
          </a:p>
          <a:p>
            <a:pPr marL="0" indent="0" hangingPunct="0">
              <a:buSzTx/>
              <a:buNone/>
            </a:pPr>
            <a:r>
              <a:rPr kumimoji="0" lang="en-US" sz="4600" b="0" i="1" u="none" strike="noStrike" cap="none" spc="0" normalizeH="0" baseline="0" dirty="0">
                <a:ln>
                  <a:noFill/>
                </a:ln>
                <a:effectLst>
                  <a:outerShdw blurRad="25400" dist="12700" dir="5400000" rotWithShape="0">
                    <a:srgbClr val="FFFFFF"/>
                  </a:outerShdw>
                </a:effectLst>
                <a:uFillTx/>
              </a:rPr>
              <a:t>What do you want to explore </a:t>
            </a:r>
            <a:r>
              <a:rPr lang="en-US" sz="4600" dirty="0"/>
              <a:t>about body image in psychotherapy?</a:t>
            </a:r>
            <a:endParaRPr kumimoji="0" lang="en-US" sz="4600" b="0" i="1" u="none" strike="noStrike" cap="none" spc="0" normalizeH="0" baseline="0" dirty="0">
              <a:ln>
                <a:noFill/>
              </a:ln>
              <a:effectLst>
                <a:outerShdw blurRad="25400" dist="12700" dir="5400000" rotWithShape="0">
                  <a:srgbClr val="FFFFFF"/>
                </a:outerShdw>
              </a:effectLst>
              <a:uFillTx/>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37082D-7990-AE65-2E6F-09B6D6EECBAF}"/>
              </a:ext>
            </a:extLst>
          </p:cNvPr>
          <p:cNvSpPr txBox="1"/>
          <p:nvPr/>
        </p:nvSpPr>
        <p:spPr>
          <a:xfrm>
            <a:off x="2387600" y="1193800"/>
            <a:ext cx="19621500" cy="232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lIns="50800" tIns="50800" rIns="50800" bIns="50800" numCol="1" spcCol="38100" rtlCol="0" anchor="ctr">
            <a:normAutofit/>
          </a:bodyPr>
          <a:lstStyle/>
          <a:p>
            <a:pPr algn="ctr" fontAlgn="auto" hangingPunct="0">
              <a:spcBef>
                <a:spcPts val="0"/>
              </a:spcBef>
              <a:spcAft>
                <a:spcPts val="600"/>
              </a:spcAft>
            </a:pPr>
            <a:r>
              <a:rPr kumimoji="0" lang="en-US" sz="9400" b="0" i="0" u="none" strike="noStrike" cap="none" spc="0" normalizeH="0" baseline="0">
                <a:ln>
                  <a:noFill/>
                </a:ln>
                <a:solidFill>
                  <a:srgbClr val="BCB08F"/>
                </a:solidFill>
                <a:effectLst>
                  <a:outerShdw blurRad="12700" dist="12700" dir="16200000" rotWithShape="0">
                    <a:srgbClr val="000000">
                      <a:alpha val="50000"/>
                    </a:srgbClr>
                  </a:outerShdw>
                </a:effectLst>
                <a:uFillTx/>
              </a:rPr>
              <a:t>Research Questions:</a:t>
            </a:r>
          </a:p>
        </p:txBody>
      </p:sp>
      <p:sp>
        <p:nvSpPr>
          <p:cNvPr id="171" name="RESEARCH QUESTIONS…"/>
          <p:cNvSpPr txBox="1">
            <a:spLocks noGrp="1"/>
          </p:cNvSpPr>
          <p:nvPr>
            <p:ph type="body" idx="4294967295"/>
          </p:nvPr>
        </p:nvSpPr>
        <p:spPr>
          <a:xfrm>
            <a:off x="2387600" y="3708400"/>
            <a:ext cx="9620250" cy="8705088"/>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fontScale="85000" lnSpcReduction="20000"/>
          </a:bodyPr>
          <a:lstStyle/>
          <a:p>
            <a:pPr marL="0" indent="0" algn="ctr" hangingPunct="0">
              <a:buSzTx/>
              <a:buNone/>
            </a:pPr>
            <a:r>
              <a:rPr kumimoji="0" lang="en-US" b="0" i="1" u="none" strike="noStrike" cap="none" spc="0" normalizeH="0" baseline="0" dirty="0">
                <a:ln>
                  <a:noFill/>
                </a:ln>
                <a:solidFill>
                  <a:srgbClr val="BCB08F"/>
                </a:solidFill>
                <a:effectLst>
                  <a:outerShdw blurRad="25400" dist="12700" dir="5400000" rotWithShape="0">
                    <a:srgbClr val="FFFFFF"/>
                  </a:outerShdw>
                </a:effectLst>
                <a:uFillTx/>
              </a:rPr>
              <a:t>Attitudes about body alteration of Jewish traits curly hair, rhinoplasty?</a:t>
            </a:r>
          </a:p>
          <a:p>
            <a:pPr marL="0" indent="0" algn="ctr" hangingPunct="0">
              <a:buSzTx/>
              <a:buNone/>
            </a:pPr>
            <a:r>
              <a:rPr lang="en-US" dirty="0">
                <a:solidFill>
                  <a:srgbClr val="BCB08F"/>
                </a:solidFill>
              </a:rPr>
              <a:t>Impacts of wearing traditional dress and symbols?</a:t>
            </a:r>
            <a:endParaRPr kumimoji="0" lang="en-US" b="0" i="1" u="none" strike="noStrike" cap="none" spc="0" normalizeH="0" baseline="0" dirty="0">
              <a:ln>
                <a:noFill/>
              </a:ln>
              <a:solidFill>
                <a:srgbClr val="BCB08F"/>
              </a:solidFill>
              <a:effectLst>
                <a:outerShdw blurRad="25400" dist="12700" dir="5400000" rotWithShape="0">
                  <a:srgbClr val="FFFFFF"/>
                </a:outerShdw>
              </a:effectLst>
              <a:uFillTx/>
            </a:endParaRPr>
          </a:p>
          <a:p>
            <a:pPr marL="0" indent="0" algn="ctr" hangingPunct="0">
              <a:buSzTx/>
              <a:buNone/>
            </a:pPr>
            <a:r>
              <a:rPr kumimoji="0" lang="en-US" b="0" i="1" u="none" strike="noStrike" cap="none" spc="0" normalizeH="0" baseline="0" dirty="0">
                <a:ln>
                  <a:noFill/>
                </a:ln>
                <a:solidFill>
                  <a:srgbClr val="BCB08F"/>
                </a:solidFill>
                <a:effectLst>
                  <a:outerShdw blurRad="25400" dist="12700" dir="5400000" rotWithShape="0">
                    <a:srgbClr val="FFFFFF"/>
                  </a:outerShdw>
                </a:effectLst>
                <a:uFillTx/>
              </a:rPr>
              <a:t>Psychological impacts of increased antisemitism - impact body image or vulnerability to eating disorders?</a:t>
            </a:r>
          </a:p>
          <a:p>
            <a:pPr marL="0" indent="0" algn="ctr" hangingPunct="0">
              <a:buSzTx/>
              <a:buNone/>
            </a:pPr>
            <a:r>
              <a:rPr lang="en-US" dirty="0">
                <a:solidFill>
                  <a:srgbClr val="BCB08F"/>
                </a:solidFill>
              </a:rPr>
              <a:t>Cultural comparisons among subtypes of Jews? </a:t>
            </a:r>
            <a:endParaRPr kumimoji="0" lang="en-US" b="0" i="1" u="none" strike="noStrike" cap="none" spc="0" normalizeH="0" baseline="0" dirty="0">
              <a:ln>
                <a:noFill/>
              </a:ln>
              <a:solidFill>
                <a:srgbClr val="BCB08F"/>
              </a:solidFill>
              <a:effectLst>
                <a:outerShdw blurRad="25400" dist="12700" dir="5400000" rotWithShape="0">
                  <a:srgbClr val="FFFFFF"/>
                </a:outerShdw>
              </a:effectLst>
              <a:uFillTx/>
            </a:endParaRPr>
          </a:p>
          <a:p>
            <a:pPr marL="0" indent="0" algn="ctr" hangingPunct="0">
              <a:buSzTx/>
              <a:buNone/>
            </a:pPr>
            <a:endParaRPr kumimoji="0" lang="en-US" b="0" i="1" u="none" strike="noStrike" cap="none" spc="0" normalizeH="0" baseline="0" dirty="0">
              <a:ln>
                <a:noFill/>
              </a:ln>
              <a:solidFill>
                <a:srgbClr val="BCB08F"/>
              </a:solidFill>
              <a:effectLst>
                <a:outerShdw blurRad="25400" dist="12700" dir="5400000" rotWithShape="0">
                  <a:srgbClr val="FFFFFF"/>
                </a:outerShdw>
              </a:effectLst>
              <a:uFillTx/>
            </a:endParaRPr>
          </a:p>
        </p:txBody>
      </p:sp>
      <p:pic>
        <p:nvPicPr>
          <p:cNvPr id="3" name="Picture 2" descr="A person with curly hair and a hand drawn sign&#10;&#10;AI-generated content may be incorrect.">
            <a:extLst>
              <a:ext uri="{FF2B5EF4-FFF2-40B4-BE49-F238E27FC236}">
                <a16:creationId xmlns:a16="http://schemas.microsoft.com/office/drawing/2014/main" id="{3F164CD8-B60E-75AA-4456-44658D706B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7115"/>
          <a:stretch>
            <a:fillRect/>
          </a:stretch>
        </p:blipFill>
        <p:spPr>
          <a:xfrm>
            <a:off x="12388850" y="3708400"/>
            <a:ext cx="9620250" cy="8705088"/>
          </a:xfrm>
          <a:prstGeom prst="rect">
            <a:avLst/>
          </a:prstGeom>
          <a:noFill/>
          <a:ln w="12700">
            <a:miter lim="400000"/>
          </a:ln>
        </p:spPr>
      </p:pic>
      <p:sp>
        <p:nvSpPr>
          <p:cNvPr id="4" name="TextBox 3">
            <a:extLst>
              <a:ext uri="{FF2B5EF4-FFF2-40B4-BE49-F238E27FC236}">
                <a16:creationId xmlns:a16="http://schemas.microsoft.com/office/drawing/2014/main" id="{53125309-E424-1CAD-D1F2-EB2CCBE3CC41}"/>
              </a:ext>
            </a:extLst>
          </p:cNvPr>
          <p:cNvSpPr txBox="1"/>
          <p:nvPr/>
        </p:nvSpPr>
        <p:spPr>
          <a:xfrm>
            <a:off x="19784132" y="11604549"/>
            <a:ext cx="2224968" cy="808939"/>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a:r>
              <a:rPr lang="en-US" sz="700">
                <a:solidFill>
                  <a:srgbClr val="FFFFFF"/>
                </a:solidFill>
                <a:hlinkClick r:id="rId3" tooltip="https://www.flickr.com/photos/23942175@N06/499337239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ferences"/>
          <p:cNvSpPr txBox="1">
            <a:spLocks noGrp="1"/>
          </p:cNvSpPr>
          <p:nvPr>
            <p:ph type="title"/>
          </p:nvPr>
        </p:nvSpPr>
        <p:spPr>
          <a:prstGeom prst="rect">
            <a:avLst/>
          </a:prstGeom>
        </p:spPr>
        <p:txBody>
          <a:bodyPr/>
          <a:lstStyle/>
          <a:p>
            <a:r>
              <a:rPr dirty="0"/>
              <a:t>References</a:t>
            </a:r>
          </a:p>
        </p:txBody>
      </p:sp>
      <p:sp>
        <p:nvSpPr>
          <p:cNvPr id="174" name="Double-click to edit"/>
          <p:cNvSpPr txBox="1">
            <a:spLocks noGrp="1"/>
          </p:cNvSpPr>
          <p:nvPr>
            <p:ph type="body" idx="1"/>
          </p:nvPr>
        </p:nvSpPr>
        <p:spPr>
          <a:xfrm>
            <a:off x="2143639" y="4032525"/>
            <a:ext cx="19621501" cy="7899401"/>
          </a:xfrm>
          <a:prstGeom prst="rect">
            <a:avLst/>
          </a:prstGeom>
          <a:ln w="9525">
            <a:round/>
          </a:ln>
        </p:spPr>
        <p:txBody>
          <a:bodyPr>
            <a:noAutofit/>
          </a:bodyPr>
          <a:lstStyle/>
          <a:p>
            <a:pPr marL="0" indent="0">
              <a:buNone/>
            </a:pPr>
            <a:r>
              <a:rPr lang="en-US" sz="2400" i="0" dirty="0">
                <a:solidFill>
                  <a:schemeClr val="bg1">
                    <a:lumMod val="75000"/>
                    <a:alpha val="80000"/>
                  </a:schemeClr>
                </a:solidFill>
                <a:effectLst/>
              </a:rPr>
              <a:t>*Bachner-Melman, R., Zohar, A.H. Potential Risk and Protective Factors for Eating Disorders in Haredi (ultra-Orthodox) Jewish Women. </a:t>
            </a:r>
            <a:r>
              <a:rPr lang="en-US" sz="2400" dirty="0">
                <a:solidFill>
                  <a:schemeClr val="bg1">
                    <a:lumMod val="75000"/>
                    <a:alpha val="80000"/>
                  </a:schemeClr>
                </a:solidFill>
                <a:effectLst/>
              </a:rPr>
              <a:t>J </a:t>
            </a:r>
            <a:r>
              <a:rPr lang="en-US" sz="2400" dirty="0" err="1">
                <a:solidFill>
                  <a:schemeClr val="bg1">
                    <a:lumMod val="75000"/>
                    <a:alpha val="80000"/>
                  </a:schemeClr>
                </a:solidFill>
                <a:effectLst/>
              </a:rPr>
              <a:t>Relig</a:t>
            </a:r>
            <a:r>
              <a:rPr lang="en-US" sz="2400" dirty="0">
                <a:solidFill>
                  <a:schemeClr val="bg1">
                    <a:lumMod val="75000"/>
                    <a:alpha val="80000"/>
                  </a:schemeClr>
                </a:solidFill>
                <a:effectLst/>
              </a:rPr>
              <a:t> Health</a:t>
            </a:r>
            <a:r>
              <a:rPr lang="en-US" sz="2400" i="0" dirty="0">
                <a:solidFill>
                  <a:schemeClr val="bg1">
                    <a:lumMod val="75000"/>
                    <a:alpha val="80000"/>
                  </a:schemeClr>
                </a:solidFill>
                <a:effectLst/>
              </a:rPr>
              <a:t> 58, 2161–2174 (2019). </a:t>
            </a:r>
            <a:r>
              <a:rPr lang="en-US" sz="2400" i="0" u="sng" dirty="0">
                <a:solidFill>
                  <a:srgbClr val="0000FF"/>
                </a:solidFill>
                <a:effectLst/>
                <a:hlinkClick r:id="rId2">
                  <a:extLst>
                    <a:ext uri="{A12FA001-AC4F-418D-AE19-62706E023703}">
                      <ahyp:hlinkClr xmlns:ahyp="http://schemas.microsoft.com/office/drawing/2018/hyperlinkcolor" val="tx"/>
                    </a:ext>
                  </a:extLst>
                </a:hlinkClick>
              </a:rPr>
              <a:t>https://doi.org/10.1007/</a:t>
            </a:r>
            <a:r>
              <a:rPr lang="en-US" sz="2400" i="0" u="sng" dirty="0">
                <a:solidFill>
                  <a:schemeClr val="bg1">
                    <a:lumMod val="75000"/>
                    <a:alpha val="80000"/>
                  </a:schemeClr>
                </a:solidFill>
                <a:effectLst/>
                <a:hlinkClick r:id="rId2">
                  <a:extLst>
                    <a:ext uri="{A12FA001-AC4F-418D-AE19-62706E023703}">
                      <ahyp:hlinkClr xmlns:ahyp="http://schemas.microsoft.com/office/drawing/2018/hyperlinkcolor" val="tx"/>
                    </a:ext>
                  </a:extLst>
                </a:hlinkClick>
              </a:rPr>
              <a:t>s10943-019-00854-2</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err="1">
                <a:solidFill>
                  <a:schemeClr val="bg1">
                    <a:lumMod val="75000"/>
                    <a:alpha val="80000"/>
                  </a:schemeClr>
                </a:solidFill>
                <a:effectLst/>
              </a:rPr>
              <a:t>Cohrdes</a:t>
            </a:r>
            <a:r>
              <a:rPr lang="en-US" sz="2400" i="0" dirty="0">
                <a:solidFill>
                  <a:schemeClr val="bg1">
                    <a:lumMod val="75000"/>
                    <a:alpha val="80000"/>
                  </a:schemeClr>
                </a:solidFill>
                <a:effectLst/>
              </a:rPr>
              <a:t>, C., Santos-</a:t>
            </a:r>
            <a:r>
              <a:rPr lang="en-US" sz="2400" i="0" dirty="0" err="1">
                <a:solidFill>
                  <a:schemeClr val="bg1">
                    <a:lumMod val="75000"/>
                    <a:alpha val="80000"/>
                  </a:schemeClr>
                </a:solidFill>
                <a:effectLst/>
              </a:rPr>
              <a:t>Hövener</a:t>
            </a:r>
            <a:r>
              <a:rPr lang="en-US" sz="2400" i="0" dirty="0">
                <a:solidFill>
                  <a:schemeClr val="bg1">
                    <a:lumMod val="75000"/>
                    <a:alpha val="80000"/>
                  </a:schemeClr>
                </a:solidFill>
                <a:effectLst/>
              </a:rPr>
              <a:t>, C., </a:t>
            </a:r>
            <a:r>
              <a:rPr lang="en-US" sz="2400" i="0" dirty="0" err="1">
                <a:solidFill>
                  <a:schemeClr val="bg1">
                    <a:lumMod val="75000"/>
                    <a:alpha val="80000"/>
                  </a:schemeClr>
                </a:solidFill>
                <a:effectLst/>
              </a:rPr>
              <a:t>Kajikhina</a:t>
            </a:r>
            <a:r>
              <a:rPr lang="en-US" sz="2400" i="0" dirty="0">
                <a:solidFill>
                  <a:schemeClr val="bg1">
                    <a:lumMod val="75000"/>
                    <a:alpha val="80000"/>
                  </a:schemeClr>
                </a:solidFill>
                <a:effectLst/>
              </a:rPr>
              <a:t>, K., &amp; </a:t>
            </a:r>
            <a:r>
              <a:rPr lang="en-US" sz="2400" i="0" dirty="0" err="1">
                <a:solidFill>
                  <a:schemeClr val="bg1">
                    <a:lumMod val="75000"/>
                    <a:alpha val="80000"/>
                  </a:schemeClr>
                </a:solidFill>
                <a:effectLst/>
              </a:rPr>
              <a:t>Hölling</a:t>
            </a:r>
            <a:r>
              <a:rPr lang="en-US" sz="2400" i="0" dirty="0">
                <a:solidFill>
                  <a:schemeClr val="bg1">
                    <a:lumMod val="75000"/>
                    <a:alpha val="80000"/>
                  </a:schemeClr>
                </a:solidFill>
                <a:effectLst/>
              </a:rPr>
              <a:t>, H. (2021). The role of weight-and appearance-related discrimination on eating disorder symptoms among adolescents and emerging adults. </a:t>
            </a:r>
            <a:r>
              <a:rPr lang="en-US" sz="2400" dirty="0">
                <a:solidFill>
                  <a:schemeClr val="bg1">
                    <a:lumMod val="75000"/>
                    <a:alpha val="80000"/>
                  </a:schemeClr>
                </a:solidFill>
                <a:effectLst/>
              </a:rPr>
              <a:t>BMC Public Health</a:t>
            </a:r>
            <a:r>
              <a:rPr lang="en-US" sz="2400" i="0" dirty="0">
                <a:solidFill>
                  <a:schemeClr val="bg1">
                    <a:lumMod val="75000"/>
                    <a:alpha val="80000"/>
                  </a:schemeClr>
                </a:solidFill>
                <a:effectLst/>
              </a:rPr>
              <a:t>, </a:t>
            </a:r>
            <a:r>
              <a:rPr lang="en-US" sz="2400" dirty="0">
                <a:solidFill>
                  <a:schemeClr val="bg1">
                    <a:lumMod val="75000"/>
                    <a:alpha val="80000"/>
                  </a:schemeClr>
                </a:solidFill>
                <a:effectLst/>
              </a:rPr>
              <a:t>21</a:t>
            </a:r>
            <a:r>
              <a:rPr lang="en-US" sz="2400" i="0" dirty="0">
                <a:solidFill>
                  <a:schemeClr val="bg1">
                    <a:lumMod val="75000"/>
                    <a:alpha val="80000"/>
                  </a:schemeClr>
                </a:solidFill>
                <a:effectLst/>
              </a:rPr>
              <a:t>(1), 1751.</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a:solidFill>
                  <a:schemeClr val="bg1">
                    <a:lumMod val="75000"/>
                    <a:alpha val="80000"/>
                  </a:schemeClr>
                </a:solidFill>
                <a:effectLst/>
              </a:rPr>
              <a:t>Friedlander, M. L., Friedman, M. L., Miller, M. J., Ellis, M. V., Friedlander, L. K., &amp; Mikhaylov, V. G. (2010). Introducing a brief measure of cultural and religious identification in American Jewish identity. Journal of Counseling Psychology, 57(3), 345–360.</a:t>
            </a:r>
            <a:r>
              <a:rPr lang="en-US" sz="2400" i="0" dirty="0">
                <a:solidFill>
                  <a:srgbClr val="0000FF"/>
                </a:solidFill>
                <a:effectLst/>
                <a:hlinkClick r:id="rId3">
                  <a:extLst>
                    <a:ext uri="{A12FA001-AC4F-418D-AE19-62706E023703}">
                      <ahyp:hlinkClr xmlns:ahyp="http://schemas.microsoft.com/office/drawing/2018/hyperlinkcolor" val="tx"/>
                    </a:ext>
                  </a:extLst>
                </a:hlinkClick>
              </a:rPr>
              <a:t> </a:t>
            </a:r>
            <a:r>
              <a:rPr lang="en-US" sz="2400" i="0" u="sng" dirty="0">
                <a:solidFill>
                  <a:srgbClr val="0000FF"/>
                </a:solidFill>
                <a:effectLst/>
                <a:hlinkClick r:id="rId3">
                  <a:extLst>
                    <a:ext uri="{A12FA001-AC4F-418D-AE19-62706E023703}">
                      <ahyp:hlinkClr xmlns:ahyp="http://schemas.microsoft.com/office/drawing/2018/hyperlinkcolor" val="tx"/>
                    </a:ext>
                  </a:extLst>
                </a:hlinkClick>
              </a:rPr>
              <a:t>https://doi.org/10.1037/</a:t>
            </a:r>
            <a:r>
              <a:rPr lang="en-US" sz="2400" i="0" u="sng" dirty="0">
                <a:solidFill>
                  <a:schemeClr val="bg1">
                    <a:lumMod val="75000"/>
                    <a:alpha val="80000"/>
                  </a:schemeClr>
                </a:solidFill>
                <a:effectLst/>
                <a:hlinkClick r:id="rId3">
                  <a:extLst>
                    <a:ext uri="{A12FA001-AC4F-418D-AE19-62706E023703}">
                      <ahyp:hlinkClr xmlns:ahyp="http://schemas.microsoft.com/office/drawing/2018/hyperlinkcolor" val="tx"/>
                    </a:ext>
                  </a:extLst>
                </a:hlinkClick>
              </a:rPr>
              <a:t>a0019577</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a:solidFill>
                  <a:schemeClr val="bg1">
                    <a:lumMod val="75000"/>
                    <a:alpha val="80000"/>
                  </a:schemeClr>
                </a:solidFill>
                <a:effectLst/>
              </a:rPr>
              <a:t>Glenn, S. A. (2010). Funny, you don’t look Jewish”: Visual stereotypes and the making of modern Jewish identity. </a:t>
            </a:r>
            <a:r>
              <a:rPr lang="en-US" sz="2400" dirty="0">
                <a:solidFill>
                  <a:schemeClr val="bg1">
                    <a:lumMod val="75000"/>
                    <a:alpha val="80000"/>
                  </a:schemeClr>
                </a:solidFill>
                <a:effectLst/>
              </a:rPr>
              <a:t>Boundaries of Jewish identity</a:t>
            </a:r>
            <a:r>
              <a:rPr lang="en-US" sz="2400" i="0" dirty="0">
                <a:solidFill>
                  <a:schemeClr val="bg1">
                    <a:lumMod val="75000"/>
                    <a:alpha val="80000"/>
                  </a:schemeClr>
                </a:solidFill>
                <a:effectLst/>
              </a:rPr>
              <a:t>, 64-90.</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a:solidFill>
                  <a:schemeClr val="bg1">
                    <a:lumMod val="75000"/>
                    <a:alpha val="80000"/>
                  </a:schemeClr>
                </a:solidFill>
                <a:effectLst/>
              </a:rPr>
              <a:t>Laufer, S., Herman, E., Serfaty, D., Latzer, Y., Ashkenazi, R., Attias, O., ... &amp; Stein, D. (2023). Case report: Anorexia nervosa and unspecified restricting-type eating disorder in Jewish ultra-orthodox religious males, leading to severe physical and psychological morbidity. </a:t>
            </a:r>
            <a:r>
              <a:rPr lang="en-US" sz="2400" dirty="0">
                <a:solidFill>
                  <a:schemeClr val="bg1">
                    <a:lumMod val="75000"/>
                    <a:alpha val="80000"/>
                  </a:schemeClr>
                </a:solidFill>
                <a:effectLst/>
              </a:rPr>
              <a:t>Frontiers in psychiatry</a:t>
            </a:r>
            <a:r>
              <a:rPr lang="en-US" sz="2400" i="0" dirty="0">
                <a:solidFill>
                  <a:schemeClr val="bg1">
                    <a:lumMod val="75000"/>
                    <a:alpha val="80000"/>
                  </a:schemeClr>
                </a:solidFill>
                <a:effectLst/>
              </a:rPr>
              <a:t>, </a:t>
            </a:r>
            <a:r>
              <a:rPr lang="en-US" sz="2400" dirty="0">
                <a:solidFill>
                  <a:schemeClr val="bg1">
                    <a:lumMod val="75000"/>
                    <a:alpha val="80000"/>
                  </a:schemeClr>
                </a:solidFill>
                <a:effectLst/>
              </a:rPr>
              <a:t>14</a:t>
            </a:r>
            <a:r>
              <a:rPr lang="en-US" sz="2400" i="0" dirty="0">
                <a:solidFill>
                  <a:schemeClr val="bg1">
                    <a:lumMod val="75000"/>
                    <a:alpha val="80000"/>
                  </a:schemeClr>
                </a:solidFill>
                <a:effectLst/>
              </a:rPr>
              <a:t>, 966935.</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a:solidFill>
                  <a:schemeClr val="bg1">
                    <a:lumMod val="75000"/>
                    <a:alpha val="80000"/>
                  </a:schemeClr>
                </a:solidFill>
                <a:effectLst/>
              </a:rPr>
              <a:t>Mason, T. B., Mozdzierz, P., Wang, S., &amp; Smith, K. E. (2021). Discrimination and eating disorder psychopathology: A meta-analysis. </a:t>
            </a:r>
            <a:r>
              <a:rPr lang="en-US" sz="2400" dirty="0">
                <a:solidFill>
                  <a:schemeClr val="bg1">
                    <a:lumMod val="75000"/>
                    <a:alpha val="80000"/>
                  </a:schemeClr>
                </a:solidFill>
                <a:effectLst/>
              </a:rPr>
              <a:t>Behavior Therapy</a:t>
            </a:r>
            <a:r>
              <a:rPr lang="en-US" sz="2400" i="0" dirty="0">
                <a:solidFill>
                  <a:schemeClr val="bg1">
                    <a:lumMod val="75000"/>
                    <a:alpha val="80000"/>
                  </a:schemeClr>
                </a:solidFill>
                <a:effectLst/>
              </a:rPr>
              <a:t>, </a:t>
            </a:r>
            <a:r>
              <a:rPr lang="en-US" sz="2400" dirty="0">
                <a:solidFill>
                  <a:schemeClr val="bg1">
                    <a:lumMod val="75000"/>
                    <a:alpha val="80000"/>
                  </a:schemeClr>
                </a:solidFill>
                <a:effectLst/>
              </a:rPr>
              <a:t>52</a:t>
            </a:r>
            <a:r>
              <a:rPr lang="en-US" sz="2400" i="0" dirty="0">
                <a:solidFill>
                  <a:schemeClr val="bg1">
                    <a:lumMod val="75000"/>
                    <a:alpha val="80000"/>
                  </a:schemeClr>
                </a:solidFill>
                <a:effectLst/>
              </a:rPr>
              <a:t>(2), 406-417.</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a:solidFill>
                  <a:schemeClr val="bg1">
                    <a:lumMod val="75000"/>
                    <a:alpha val="80000"/>
                  </a:schemeClr>
                </a:solidFill>
                <a:effectLst/>
              </a:rPr>
              <a:t>Milligan, A. K. (2014). Expanding Sisterhood: Jewish Lesbians and Externalizations of Jewishness. </a:t>
            </a:r>
            <a:r>
              <a:rPr lang="en-US" sz="2400" dirty="0">
                <a:solidFill>
                  <a:schemeClr val="bg1">
                    <a:lumMod val="75000"/>
                    <a:alpha val="80000"/>
                  </a:schemeClr>
                </a:solidFill>
                <a:effectLst/>
              </a:rPr>
              <a:t>Journal of Lesbian Studies</a:t>
            </a:r>
            <a:r>
              <a:rPr lang="en-US" sz="2400" i="0" dirty="0">
                <a:solidFill>
                  <a:schemeClr val="bg1">
                    <a:lumMod val="75000"/>
                    <a:alpha val="80000"/>
                  </a:schemeClr>
                </a:solidFill>
                <a:effectLst/>
              </a:rPr>
              <a:t>, </a:t>
            </a:r>
            <a:r>
              <a:rPr lang="en-US" sz="2400" dirty="0">
                <a:solidFill>
                  <a:schemeClr val="bg1">
                    <a:lumMod val="75000"/>
                    <a:alpha val="80000"/>
                  </a:schemeClr>
                </a:solidFill>
                <a:effectLst/>
              </a:rPr>
              <a:t>18</a:t>
            </a:r>
            <a:r>
              <a:rPr lang="en-US" sz="2400" i="0" dirty="0">
                <a:solidFill>
                  <a:schemeClr val="bg1">
                    <a:lumMod val="75000"/>
                    <a:alpha val="80000"/>
                  </a:schemeClr>
                </a:solidFill>
                <a:effectLst/>
              </a:rPr>
              <a:t>(4), 437–455. https://</a:t>
            </a:r>
            <a:r>
              <a:rPr lang="en-US" sz="2400" i="0" dirty="0" err="1">
                <a:solidFill>
                  <a:schemeClr val="bg1">
                    <a:lumMod val="75000"/>
                    <a:alpha val="80000"/>
                  </a:schemeClr>
                </a:solidFill>
                <a:effectLst/>
              </a:rPr>
              <a:t>doi.org</a:t>
            </a:r>
            <a:r>
              <a:rPr lang="en-US" sz="2400" i="0" dirty="0">
                <a:solidFill>
                  <a:schemeClr val="bg1">
                    <a:lumMod val="75000"/>
                    <a:alpha val="80000"/>
                  </a:schemeClr>
                </a:solidFill>
                <a:effectLst/>
              </a:rPr>
              <a:t>/10.1080/10894160.2014.908270</a:t>
            </a:r>
            <a:br>
              <a:rPr lang="en-US" sz="2400" dirty="0">
                <a:solidFill>
                  <a:schemeClr val="bg1">
                    <a:lumMod val="75000"/>
                    <a:alpha val="80000"/>
                  </a:schemeClr>
                </a:solidFill>
                <a:effectLst/>
              </a:rPr>
            </a:br>
            <a:r>
              <a:rPr lang="en-US" sz="2400" dirty="0">
                <a:solidFill>
                  <a:schemeClr val="bg1">
                    <a:lumMod val="75000"/>
                    <a:alpha val="80000"/>
                  </a:schemeClr>
                </a:solidFill>
                <a:effectLst/>
              </a:rPr>
              <a:t>*</a:t>
            </a:r>
            <a:r>
              <a:rPr lang="en-US" sz="2400" i="0" dirty="0">
                <a:solidFill>
                  <a:schemeClr val="bg1">
                    <a:lumMod val="75000"/>
                    <a:alpha val="80000"/>
                  </a:schemeClr>
                </a:solidFill>
                <a:effectLst/>
              </a:rPr>
              <a:t>Striegel-Moore, R. H., Dohm, F. A., Pike, K. M., Wilfley, D. E., &amp; Fairburn, C. G. (2002). Abuse, bullying, and discrimination as risk factors for binge eating disorder. </a:t>
            </a:r>
            <a:r>
              <a:rPr lang="en-US" sz="2400" dirty="0">
                <a:solidFill>
                  <a:schemeClr val="bg1">
                    <a:lumMod val="75000"/>
                    <a:alpha val="80000"/>
                  </a:schemeClr>
                </a:solidFill>
                <a:effectLst/>
              </a:rPr>
              <a:t>American Journal of Psychiatry</a:t>
            </a:r>
            <a:r>
              <a:rPr lang="en-US" sz="2400" i="0" dirty="0">
                <a:solidFill>
                  <a:schemeClr val="bg1">
                    <a:lumMod val="75000"/>
                    <a:alpha val="80000"/>
                  </a:schemeClr>
                </a:solidFill>
                <a:effectLst/>
              </a:rPr>
              <a:t>, </a:t>
            </a:r>
            <a:r>
              <a:rPr lang="en-US" sz="2400" dirty="0">
                <a:solidFill>
                  <a:schemeClr val="bg1">
                    <a:lumMod val="75000"/>
                    <a:alpha val="80000"/>
                  </a:schemeClr>
                </a:solidFill>
                <a:effectLst/>
              </a:rPr>
              <a:t>159</a:t>
            </a:r>
            <a:r>
              <a:rPr lang="en-US" sz="2400" i="0" dirty="0">
                <a:solidFill>
                  <a:schemeClr val="bg1">
                    <a:lumMod val="75000"/>
                    <a:alpha val="80000"/>
                  </a:schemeClr>
                </a:solidFill>
                <a:effectLst/>
              </a:rPr>
              <a:t>(11), 1902-1907.Webb, J., &amp; Jafari, N. (2017). Body objectification. In </a:t>
            </a:r>
            <a:r>
              <a:rPr lang="en-US" sz="2400" dirty="0">
                <a:solidFill>
                  <a:schemeClr val="bg1">
                    <a:lumMod val="75000"/>
                    <a:alpha val="80000"/>
                  </a:schemeClr>
                </a:solidFill>
                <a:effectLst/>
              </a:rPr>
              <a:t>The SAGE encyclopedia of psychology and gender</a:t>
            </a:r>
            <a:r>
              <a:rPr lang="en-US" sz="2400" i="0" dirty="0">
                <a:solidFill>
                  <a:schemeClr val="bg1">
                    <a:lumMod val="75000"/>
                    <a:alpha val="80000"/>
                  </a:schemeClr>
                </a:solidFill>
                <a:effectLst/>
              </a:rPr>
              <a:t> (Vol. 4, pp. 238-243). SAGE Publications, Inc., https://</a:t>
            </a:r>
            <a:r>
              <a:rPr lang="en-US" sz="2400" i="0" dirty="0" err="1">
                <a:solidFill>
                  <a:schemeClr val="bg1">
                    <a:lumMod val="75000"/>
                    <a:alpha val="80000"/>
                  </a:schemeClr>
                </a:solidFill>
                <a:effectLst/>
              </a:rPr>
              <a:t>doi.org</a:t>
            </a:r>
            <a:r>
              <a:rPr lang="en-US" sz="2400" i="0" dirty="0">
                <a:solidFill>
                  <a:schemeClr val="bg1">
                    <a:lumMod val="75000"/>
                    <a:alpha val="80000"/>
                  </a:schemeClr>
                </a:solidFill>
                <a:effectLst/>
              </a:rPr>
              <a:t>/10.4135/9781483384269.n78</a:t>
            </a:r>
            <a:endParaRPr sz="2400" dirty="0">
              <a:solidFill>
                <a:schemeClr val="bg1">
                  <a:lumMod val="75000"/>
                  <a:alpha val="80000"/>
                </a:schemeClr>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Biopsychosocial Model of Eating Disorders"/>
          <p:cNvSpPr txBox="1">
            <a:spLocks noGrp="1"/>
          </p:cNvSpPr>
          <p:nvPr>
            <p:ph type="title"/>
          </p:nvPr>
        </p:nvSpPr>
        <p:spPr>
          <a:xfrm>
            <a:off x="2387600" y="1193800"/>
            <a:ext cx="19621500" cy="2324100"/>
          </a:xfrm>
        </p:spPr>
        <p:txBody>
          <a:bodyPr anchor="ctr">
            <a:normAutofit fontScale="90000"/>
          </a:bodyPr>
          <a:lstStyle>
            <a:lvl1pPr defTabSz="734694">
              <a:defRPr sz="8366">
                <a:effectLst>
                  <a:outerShdw blurRad="11303" dist="11303" dir="16200000" rotWithShape="0">
                    <a:srgbClr val="000000">
                      <a:alpha val="50000"/>
                    </a:srgbClr>
                  </a:outerShdw>
                </a:effectLst>
              </a:defRPr>
            </a:lvl1pPr>
          </a:lstStyle>
          <a:p>
            <a:r>
              <a:rPr lang="en-US" sz="8700"/>
              <a:t>Biopsychosocial Model of Eating Disorders</a:t>
            </a:r>
          </a:p>
        </p:txBody>
      </p:sp>
      <p:graphicFrame>
        <p:nvGraphicFramePr>
          <p:cNvPr id="147" name="Biological: gene studies…">
            <a:extLst>
              <a:ext uri="{FF2B5EF4-FFF2-40B4-BE49-F238E27FC236}">
                <a16:creationId xmlns:a16="http://schemas.microsoft.com/office/drawing/2014/main" id="{0A70155F-2341-079A-B071-25BC9928E3BB}"/>
              </a:ext>
            </a:extLst>
          </p:cNvPr>
          <p:cNvGraphicFramePr/>
          <p:nvPr>
            <p:extLst>
              <p:ext uri="{D42A27DB-BD31-4B8C-83A1-F6EECF244321}">
                <p14:modId xmlns:p14="http://schemas.microsoft.com/office/powerpoint/2010/main" val="4109220220"/>
              </p:ext>
            </p:extLst>
          </p:nvPr>
        </p:nvGraphicFramePr>
        <p:xfrm>
          <a:off x="2387600" y="3708400"/>
          <a:ext cx="19621500" cy="870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KILLING US SOFTLY 4 - Trailer">
            <a:hlinkClick r:id="" action="ppaction://media"/>
            <a:extLst>
              <a:ext uri="{FF2B5EF4-FFF2-40B4-BE49-F238E27FC236}">
                <a16:creationId xmlns:a16="http://schemas.microsoft.com/office/drawing/2014/main" id="{4CB93756-CD00-85C1-DC47-F94E03FB10AC}"/>
              </a:ext>
            </a:extLst>
          </p:cNvPr>
          <p:cNvPicPr>
            <a:picLocks noRot="1" noChangeAspect="1"/>
          </p:cNvPicPr>
          <p:nvPr>
            <a:videoFile r:link="rId1"/>
          </p:nvPr>
        </p:nvPicPr>
        <p:blipFill>
          <a:blip r:embed="rId3"/>
          <a:stretch>
            <a:fillRect/>
          </a:stretch>
        </p:blipFill>
        <p:spPr>
          <a:xfrm>
            <a:off x="12331700" y="5421990"/>
            <a:ext cx="10742482" cy="6069502"/>
          </a:xfrm>
          <a:prstGeom prst="rect">
            <a:avLst/>
          </a:prstGeom>
          <a:noFill/>
          <a:ln w="9525">
            <a:round/>
          </a:ln>
        </p:spPr>
      </p:pic>
      <p:sp>
        <p:nvSpPr>
          <p:cNvPr id="2" name="Title 1">
            <a:extLst>
              <a:ext uri="{FF2B5EF4-FFF2-40B4-BE49-F238E27FC236}">
                <a16:creationId xmlns:a16="http://schemas.microsoft.com/office/drawing/2014/main" id="{4234C174-8400-6850-5F60-EE48DC310F57}"/>
              </a:ext>
            </a:extLst>
          </p:cNvPr>
          <p:cNvSpPr>
            <a:spLocks noGrp="1"/>
          </p:cNvSpPr>
          <p:nvPr>
            <p:ph type="title"/>
          </p:nvPr>
        </p:nvSpPr>
        <p:spPr>
          <a:xfrm>
            <a:off x="2387600" y="1193800"/>
            <a:ext cx="19621500" cy="2324100"/>
          </a:xfrm>
        </p:spPr>
        <p:txBody>
          <a:bodyPr anchor="ctr">
            <a:normAutofit/>
          </a:bodyPr>
          <a:lstStyle/>
          <a:p>
            <a:r>
              <a:rPr lang="en-US"/>
              <a:t>Objectification – why it’s a problem.</a:t>
            </a:r>
            <a:endParaRPr lang="en-US" dirty="0"/>
          </a:p>
        </p:txBody>
      </p:sp>
      <p:sp>
        <p:nvSpPr>
          <p:cNvPr id="10" name="Text Placeholder 3">
            <a:extLst>
              <a:ext uri="{FF2B5EF4-FFF2-40B4-BE49-F238E27FC236}">
                <a16:creationId xmlns:a16="http://schemas.microsoft.com/office/drawing/2014/main" id="{466FEB01-08F2-E762-5FC3-E54272700C5B}"/>
              </a:ext>
            </a:extLst>
          </p:cNvPr>
          <p:cNvSpPr>
            <a:spLocks noGrp="1"/>
          </p:cNvSpPr>
          <p:nvPr>
            <p:ph type="body" sz="half" idx="1"/>
          </p:nvPr>
        </p:nvSpPr>
        <p:spPr>
          <a:xfrm>
            <a:off x="2387600" y="4330700"/>
            <a:ext cx="9855200" cy="7899400"/>
          </a:xfrm>
        </p:spPr>
        <p:txBody>
          <a:bodyPr/>
          <a:lstStyle/>
          <a:p>
            <a:r>
              <a:rPr lang="en-US" dirty="0">
                <a:solidFill>
                  <a:schemeClr val="bg1">
                    <a:lumMod val="75000"/>
                    <a:alpha val="80000"/>
                  </a:schemeClr>
                </a:solidFill>
              </a:rPr>
              <a:t>Jean Kilbourne EdD, social commentator </a:t>
            </a:r>
          </a:p>
          <a:p>
            <a:r>
              <a:rPr lang="en-US" dirty="0">
                <a:solidFill>
                  <a:schemeClr val="bg1">
                    <a:lumMod val="75000"/>
                    <a:alpha val="80000"/>
                  </a:schemeClr>
                </a:solidFill>
              </a:rPr>
              <a:t>Objectification of women here – but concept may extend to other identities</a:t>
            </a:r>
          </a:p>
          <a:p>
            <a:endParaRPr lang="en-US" dirty="0"/>
          </a:p>
        </p:txBody>
      </p:sp>
    </p:spTree>
    <p:extLst>
      <p:ext uri="{BB962C8B-B14F-4D97-AF65-F5344CB8AC3E}">
        <p14:creationId xmlns:p14="http://schemas.microsoft.com/office/powerpoint/2010/main" val="3557625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Beauty Ideals"/>
          <p:cNvSpPr txBox="1">
            <a:spLocks noGrp="1"/>
          </p:cNvSpPr>
          <p:nvPr>
            <p:ph type="title"/>
          </p:nvPr>
        </p:nvSpPr>
        <p:spPr>
          <a:xfrm>
            <a:off x="2387600" y="1193800"/>
            <a:ext cx="19621500" cy="2324100"/>
          </a:xfrm>
        </p:spPr>
        <p:txBody>
          <a:bodyPr anchor="ctr">
            <a:normAutofit/>
          </a:bodyPr>
          <a:lstStyle/>
          <a:p>
            <a:r>
              <a:rPr dirty="0"/>
              <a:t>Beauty Ideals</a:t>
            </a:r>
            <a:r>
              <a:rPr lang="en-US" dirty="0"/>
              <a:t> – Origins</a:t>
            </a:r>
            <a:r>
              <a:rPr dirty="0"/>
              <a:t> </a:t>
            </a:r>
          </a:p>
        </p:txBody>
      </p:sp>
      <p:pic>
        <p:nvPicPr>
          <p:cNvPr id="11" name="Picture 10" descr="A painting of a person in a dress&#10;&#10;AI-generated content may be incorrect.">
            <a:extLst>
              <a:ext uri="{FF2B5EF4-FFF2-40B4-BE49-F238E27FC236}">
                <a16:creationId xmlns:a16="http://schemas.microsoft.com/office/drawing/2014/main" id="{14237BE2-476D-B923-BCD3-DBCEB2909E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90"/>
          <a:stretch>
            <a:fillRect/>
          </a:stretch>
        </p:blipFill>
        <p:spPr>
          <a:xfrm>
            <a:off x="2387600" y="3708400"/>
            <a:ext cx="5772149" cy="8705088"/>
          </a:xfrm>
          <a:prstGeom prst="rect">
            <a:avLst/>
          </a:prstGeom>
          <a:noFill/>
          <a:ln w="12700">
            <a:miter lim="400000"/>
          </a:ln>
        </p:spPr>
      </p:pic>
      <p:sp>
        <p:nvSpPr>
          <p:cNvPr id="150" name="Symmetry, Waist/hip ratio in women - maybe biological markers…"/>
          <p:cNvSpPr txBox="1">
            <a:spLocks noGrp="1"/>
          </p:cNvSpPr>
          <p:nvPr>
            <p:ph type="body" sz="half" idx="4294967295"/>
          </p:nvPr>
        </p:nvSpPr>
        <p:spPr>
          <a:xfrm>
            <a:off x="8540749" y="3708400"/>
            <a:ext cx="13468350" cy="8705088"/>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a:bodyPr>
          <a:lstStyle/>
          <a:p>
            <a:pPr marL="0" indent="0" algn="ctr" hangingPunct="0">
              <a:lnSpc>
                <a:spcPct val="110000"/>
              </a:lnSpc>
              <a:buSzTx/>
              <a:buNone/>
            </a:pPr>
            <a:r>
              <a:rPr kumimoji="0" lang="en-US" sz="4100"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Symmetry, Waist/hip ratio in women - maybe biological markers</a:t>
            </a:r>
          </a:p>
          <a:p>
            <a:pPr marL="0" indent="0" algn="ctr" hangingPunct="0">
              <a:lnSpc>
                <a:spcPct val="110000"/>
              </a:lnSpc>
              <a:buSzTx/>
              <a:buNone/>
            </a:pPr>
            <a:r>
              <a:rPr kumimoji="0" lang="en-US" sz="4100"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Ancient Greece gave us beauty ideals - based in cultural/religious meaning</a:t>
            </a:r>
          </a:p>
          <a:p>
            <a:pPr marL="0" indent="0" algn="ctr" hangingPunct="0">
              <a:lnSpc>
                <a:spcPct val="110000"/>
              </a:lnSpc>
              <a:buSzTx/>
              <a:buNone/>
            </a:pPr>
            <a:r>
              <a:rPr kumimoji="0" lang="en-US" sz="4100"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European ideals (middle ages) - denial of the body in favor of closeness to divine - Saint Catherine (14th century anorexia)</a:t>
            </a:r>
          </a:p>
          <a:p>
            <a:pPr marL="0" indent="0" algn="ctr" hangingPunct="0">
              <a:lnSpc>
                <a:spcPct val="110000"/>
              </a:lnSpc>
              <a:buSzTx/>
              <a:buNone/>
            </a:pPr>
            <a:r>
              <a:rPr kumimoji="0" lang="en-US" sz="4100"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Thin ideal became the standard in 20th century Western Countries and spread; considered Eurocentric and oppressive of other groups </a:t>
            </a:r>
          </a:p>
        </p:txBody>
      </p:sp>
      <p:sp>
        <p:nvSpPr>
          <p:cNvPr id="12" name="TextBox 11">
            <a:extLst>
              <a:ext uri="{FF2B5EF4-FFF2-40B4-BE49-F238E27FC236}">
                <a16:creationId xmlns:a16="http://schemas.microsoft.com/office/drawing/2014/main" id="{9D53499C-1FC6-5389-F1C3-D69EEF52FBBE}"/>
              </a:ext>
            </a:extLst>
          </p:cNvPr>
          <p:cNvSpPr txBox="1"/>
          <p:nvPr/>
        </p:nvSpPr>
        <p:spPr>
          <a:xfrm>
            <a:off x="5955619" y="11604549"/>
            <a:ext cx="2204130" cy="808939"/>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a:r>
              <a:rPr lang="en-US" sz="700">
                <a:solidFill>
                  <a:srgbClr val="FFFFFF"/>
                </a:solidFill>
                <a:hlinkClick r:id="rId4" tooltip="https://it.wikipedia.org/wiki/Primavera_(Botticell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tatue of a person holding a clock&#10;&#10;AI-generated content may be incorrect.">
            <a:extLst>
              <a:ext uri="{FF2B5EF4-FFF2-40B4-BE49-F238E27FC236}">
                <a16:creationId xmlns:a16="http://schemas.microsoft.com/office/drawing/2014/main" id="{35A9F654-C6A5-3B1A-2781-8C077BB5C5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78451" y="1836994"/>
            <a:ext cx="6227097" cy="10487742"/>
          </a:xfrm>
          <a:prstGeom prst="rect">
            <a:avLst/>
          </a:prstGeom>
        </p:spPr>
      </p:pic>
      <p:sp>
        <p:nvSpPr>
          <p:cNvPr id="11" name="TextBox 10">
            <a:extLst>
              <a:ext uri="{FF2B5EF4-FFF2-40B4-BE49-F238E27FC236}">
                <a16:creationId xmlns:a16="http://schemas.microsoft.com/office/drawing/2014/main" id="{5497C72D-E912-4C4D-166D-A689F3EEE657}"/>
              </a:ext>
            </a:extLst>
          </p:cNvPr>
          <p:cNvSpPr txBox="1"/>
          <p:nvPr/>
        </p:nvSpPr>
        <p:spPr>
          <a:xfrm>
            <a:off x="14420644" y="9272465"/>
            <a:ext cx="5679831" cy="845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dirty="0">
                <a:hlinkClick r:id="rId4" tooltip="https://www.flickr.com/photos/carolemage/12945630725/in/photostream/"/>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5663392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a statue&#10;&#10;AI-generated content may be incorrect.">
            <a:extLst>
              <a:ext uri="{FF2B5EF4-FFF2-40B4-BE49-F238E27FC236}">
                <a16:creationId xmlns:a16="http://schemas.microsoft.com/office/drawing/2014/main" id="{40055E31-841E-E8F7-1405-C9CF18715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03" y="136525"/>
            <a:ext cx="10922394" cy="13442950"/>
          </a:xfrm>
          <a:prstGeom prst="rect">
            <a:avLst/>
          </a:prstGeom>
          <a:noFill/>
          <a:ln w="9525">
            <a:round/>
          </a:ln>
        </p:spPr>
      </p:pic>
    </p:spTree>
    <p:extLst>
      <p:ext uri="{BB962C8B-B14F-4D97-AF65-F5344CB8AC3E}">
        <p14:creationId xmlns:p14="http://schemas.microsoft.com/office/powerpoint/2010/main" val="34029594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gnifying glass and question mark">
            <a:extLst>
              <a:ext uri="{FF2B5EF4-FFF2-40B4-BE49-F238E27FC236}">
                <a16:creationId xmlns:a16="http://schemas.microsoft.com/office/drawing/2014/main" id="{72BDFFB0-CD44-3A7D-835A-A8C330F11F9D}"/>
              </a:ext>
            </a:extLst>
          </p:cNvPr>
          <p:cNvPicPr>
            <a:picLocks noChangeAspect="1"/>
          </p:cNvPicPr>
          <p:nvPr/>
        </p:nvPicPr>
        <p:blipFill>
          <a:blip r:embed="rId2">
            <a:duotone>
              <a:schemeClr val="accent1">
                <a:shade val="45000"/>
                <a:satMod val="135000"/>
              </a:schemeClr>
              <a:prstClr val="white"/>
            </a:duotone>
          </a:blip>
          <a:srcRect l="11893" r="8245" b="1"/>
          <a:stretch>
            <a:fillRect/>
          </a:stretch>
        </p:blipFill>
        <p:spPr>
          <a:xfrm>
            <a:off x="13308892" y="5456903"/>
            <a:ext cx="10167246" cy="7161124"/>
          </a:xfrm>
          <a:prstGeom prst="rect">
            <a:avLst/>
          </a:prstGeom>
          <a:noFill/>
          <a:ln w="9525">
            <a:round/>
          </a:ln>
        </p:spPr>
      </p:pic>
      <p:sp>
        <p:nvSpPr>
          <p:cNvPr id="3" name="Title 2">
            <a:extLst>
              <a:ext uri="{FF2B5EF4-FFF2-40B4-BE49-F238E27FC236}">
                <a16:creationId xmlns:a16="http://schemas.microsoft.com/office/drawing/2014/main" id="{C20A92F8-CEC7-073C-CE1F-7B48FD683E09}"/>
              </a:ext>
            </a:extLst>
          </p:cNvPr>
          <p:cNvSpPr>
            <a:spLocks noGrp="1"/>
          </p:cNvSpPr>
          <p:nvPr>
            <p:ph type="title"/>
          </p:nvPr>
        </p:nvSpPr>
        <p:spPr>
          <a:xfrm>
            <a:off x="1477296" y="1171677"/>
            <a:ext cx="11831595" cy="3606799"/>
          </a:xfrm>
        </p:spPr>
        <p:txBody>
          <a:bodyPr anchor="b">
            <a:normAutofit/>
          </a:bodyPr>
          <a:lstStyle/>
          <a:p>
            <a:pPr>
              <a:lnSpc>
                <a:spcPct val="90000"/>
              </a:lnSpc>
            </a:pPr>
            <a:r>
              <a:rPr lang="en-US" sz="8000"/>
              <a:t>How do we know systematic discrimination impacts BI &amp; ED?</a:t>
            </a:r>
            <a:endParaRPr lang="en-US" sz="8000" dirty="0"/>
          </a:p>
        </p:txBody>
      </p:sp>
    </p:spTree>
    <p:extLst>
      <p:ext uri="{BB962C8B-B14F-4D97-AF65-F5344CB8AC3E}">
        <p14:creationId xmlns:p14="http://schemas.microsoft.com/office/powerpoint/2010/main" val="3242407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C15E97-33A8-85E9-901A-029C015995E5}"/>
              </a:ext>
            </a:extLst>
          </p:cNvPr>
          <p:cNvSpPr>
            <a:spLocks noGrp="1"/>
          </p:cNvSpPr>
          <p:nvPr>
            <p:ph type="title"/>
          </p:nvPr>
        </p:nvSpPr>
        <p:spPr>
          <a:xfrm>
            <a:off x="2387600" y="1193800"/>
            <a:ext cx="19621500" cy="2324100"/>
          </a:xfrm>
        </p:spPr>
        <p:txBody>
          <a:bodyPr anchor="ctr">
            <a:normAutofit fontScale="90000"/>
          </a:bodyPr>
          <a:lstStyle/>
          <a:p>
            <a:pPr>
              <a:lnSpc>
                <a:spcPct val="90000"/>
              </a:lnSpc>
            </a:pPr>
            <a:r>
              <a:rPr lang="en-US" sz="8000" dirty="0"/>
              <a:t>Body Image and Sociocultural view of Eating Disorders</a:t>
            </a:r>
          </a:p>
        </p:txBody>
      </p:sp>
      <p:pic>
        <p:nvPicPr>
          <p:cNvPr id="13" name="Picture 12" descr="Colorful carved figures of humans">
            <a:extLst>
              <a:ext uri="{FF2B5EF4-FFF2-40B4-BE49-F238E27FC236}">
                <a16:creationId xmlns:a16="http://schemas.microsoft.com/office/drawing/2014/main" id="{750CDABE-27FF-BDBB-AE6A-12794F664BE4}"/>
              </a:ext>
            </a:extLst>
          </p:cNvPr>
          <p:cNvPicPr>
            <a:picLocks noChangeAspect="1"/>
          </p:cNvPicPr>
          <p:nvPr/>
        </p:nvPicPr>
        <p:blipFill>
          <a:blip r:embed="rId3"/>
          <a:srcRect l="26494" r="26261" b="-1"/>
          <a:stretch>
            <a:fillRect/>
          </a:stretch>
        </p:blipFill>
        <p:spPr>
          <a:xfrm>
            <a:off x="2387600" y="3708400"/>
            <a:ext cx="5772149" cy="8705088"/>
          </a:xfrm>
          <a:prstGeom prst="rect">
            <a:avLst/>
          </a:prstGeom>
          <a:noFill/>
          <a:ln w="12700">
            <a:miter lim="400000"/>
          </a:ln>
        </p:spPr>
      </p:pic>
      <p:sp>
        <p:nvSpPr>
          <p:cNvPr id="11" name="Text Placeholder 2">
            <a:extLst>
              <a:ext uri="{FF2B5EF4-FFF2-40B4-BE49-F238E27FC236}">
                <a16:creationId xmlns:a16="http://schemas.microsoft.com/office/drawing/2014/main" id="{59442B5E-955F-7ED3-384D-5DC6D783CEFE}"/>
              </a:ext>
            </a:extLst>
          </p:cNvPr>
          <p:cNvSpPr>
            <a:spLocks noGrp="1"/>
          </p:cNvSpPr>
          <p:nvPr>
            <p:ph type="body" sz="half" idx="4294967295"/>
          </p:nvPr>
        </p:nvSpPr>
        <p:spPr>
          <a:xfrm>
            <a:off x="8540749" y="3708400"/>
            <a:ext cx="13468350" cy="8705088"/>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a:bodyPr>
          <a:lstStyle/>
          <a:p>
            <a:pPr marL="0" indent="0" algn="ctr" hangingPunct="0">
              <a:buSzTx/>
              <a:buNone/>
            </a:pPr>
            <a:r>
              <a:rPr kumimoji="0" lang="en-US"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Part of the DSM criteria for ED</a:t>
            </a:r>
          </a:p>
          <a:p>
            <a:pPr marL="0" indent="0" algn="ctr" hangingPunct="0">
              <a:buSzTx/>
              <a:buNone/>
            </a:pPr>
            <a:r>
              <a:rPr kumimoji="0" lang="en-US"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Remains an ongoing area of research and treatment development in the field</a:t>
            </a:r>
          </a:p>
          <a:p>
            <a:pPr marL="0" indent="0" algn="ctr" hangingPunct="0">
              <a:buSzTx/>
              <a:buNone/>
            </a:pPr>
            <a:r>
              <a:rPr kumimoji="0" lang="en-US" b="0" i="1" u="none" strike="noStrike" cap="none" spc="0" normalizeH="0" baseline="0" dirty="0">
                <a:ln>
                  <a:noFill/>
                </a:ln>
                <a:solidFill>
                  <a:schemeClr val="bg1">
                    <a:lumMod val="75000"/>
                  </a:schemeClr>
                </a:solidFill>
                <a:effectLst>
                  <a:outerShdw blurRad="25400" dist="12700" dir="5400000" rotWithShape="0">
                    <a:srgbClr val="FFFFFF"/>
                  </a:outerShdw>
                </a:effectLst>
                <a:uFillTx/>
              </a:rPr>
              <a:t>Led to other questions about how cultural ideals, discrimination based on physical traits impact youth and emerging adults</a:t>
            </a:r>
          </a:p>
        </p:txBody>
      </p:sp>
    </p:spTree>
    <p:extLst>
      <p:ext uri="{BB962C8B-B14F-4D97-AF65-F5344CB8AC3E}">
        <p14:creationId xmlns:p14="http://schemas.microsoft.com/office/powerpoint/2010/main" val="427923640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4500"/>
          </a:spcBef>
          <a:spcAft>
            <a:spcPts val="0"/>
          </a:spcAft>
          <a:buClrTx/>
          <a:buSzTx/>
          <a:buFontTx/>
          <a:buNone/>
          <a:tabLst/>
          <a:defRPr kumimoji="0" sz="58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TotalTime>
  <Words>1768</Words>
  <Application>Microsoft Macintosh PowerPoint</Application>
  <PresentationFormat>Custom</PresentationFormat>
  <Paragraphs>98</Paragraphs>
  <Slides>22</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Helvetica Neue</vt:lpstr>
      <vt:lpstr>Hoefler Text</vt:lpstr>
      <vt:lpstr>Palatino</vt:lpstr>
      <vt:lpstr>Moroccan</vt:lpstr>
      <vt:lpstr>Body Image, Eating Disorders: The Jewish Experience</vt:lpstr>
      <vt:lpstr>Learning Objectives</vt:lpstr>
      <vt:lpstr>Biopsychosocial Model of Eating Disorders</vt:lpstr>
      <vt:lpstr>Objectification – why it’s a problem.</vt:lpstr>
      <vt:lpstr>Beauty Ideals – Origins </vt:lpstr>
      <vt:lpstr>PowerPoint Presentation</vt:lpstr>
      <vt:lpstr>PowerPoint Presentation</vt:lpstr>
      <vt:lpstr>How do we know systematic discrimination impacts BI &amp; ED?</vt:lpstr>
      <vt:lpstr>Body Image and Sociocultural view of Eating Disorders</vt:lpstr>
      <vt:lpstr>Social experience that impact ED</vt:lpstr>
      <vt:lpstr>Weight/Size Discrimination &amp; Other Biases (Mason, et al., 2021)</vt:lpstr>
      <vt:lpstr>Example Study : Weight and Appearance Discrimination (Cohrdes, et al. , 2021)</vt:lpstr>
      <vt:lpstr>So what about Jewish Body image</vt:lpstr>
      <vt:lpstr>Jews, discrimination and body image</vt:lpstr>
      <vt:lpstr>Measuring Cultural and Religious Identity in Jewish Americans (Friedlander, et al., 2010)</vt:lpstr>
      <vt:lpstr>Jews in North America</vt:lpstr>
      <vt:lpstr>Ultra-Orthodox and Eating Disorders</vt:lpstr>
      <vt:lpstr>…and vulnerability in ultra-orthodox males (Laufer, et al., 2023)</vt:lpstr>
      <vt:lpstr>Where do we go from here to address JewishBody Image Issues &amp; ED?</vt:lpstr>
      <vt:lpstr>Case Example: Rachel/Rahel</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Madeline Altabe</cp:lastModifiedBy>
  <cp:revision>9</cp:revision>
  <dcterms:modified xsi:type="dcterms:W3CDTF">2025-07-23T16:47:38Z</dcterms:modified>
</cp:coreProperties>
</file>